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8C1ABB-F00B-4E72-843C-86A05BC7AE1E}"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70A8A414-D770-4D1F-B8AB-9C1A325EA756}">
      <dgm:prSet/>
      <dgm:spPr>
        <a:solidFill>
          <a:schemeClr val="tx1">
            <a:lumMod val="50000"/>
            <a:lumOff val="50000"/>
          </a:schemeClr>
        </a:solidFill>
      </dgm:spPr>
      <dgm:t>
        <a:bodyPr/>
        <a:lstStyle/>
        <a:p>
          <a:r>
            <a:rPr lang="en-US" b="1" dirty="0" smtClean="0"/>
            <a:t>Act</a:t>
          </a:r>
        </a:p>
        <a:p>
          <a:r>
            <a:rPr lang="en-US" b="1" dirty="0" smtClean="0"/>
            <a:t>Substantive Law</a:t>
          </a:r>
          <a:endParaRPr lang="en-US" b="1" dirty="0"/>
        </a:p>
      </dgm:t>
    </dgm:pt>
    <dgm:pt modelId="{190348FF-3269-41DE-ACF3-B7E35662712F}" type="parTrans" cxnId="{E64D0A48-54AC-4D8C-A7E8-B7BE40CBB57C}">
      <dgm:prSet/>
      <dgm:spPr/>
      <dgm:t>
        <a:bodyPr/>
        <a:lstStyle/>
        <a:p>
          <a:endParaRPr lang="en-US"/>
        </a:p>
      </dgm:t>
    </dgm:pt>
    <dgm:pt modelId="{97721846-56C7-42BF-B082-CCEDF2D23752}" type="sibTrans" cxnId="{E64D0A48-54AC-4D8C-A7E8-B7BE40CBB57C}">
      <dgm:prSet/>
      <dgm:spPr/>
      <dgm:t>
        <a:bodyPr/>
        <a:lstStyle/>
        <a:p>
          <a:endParaRPr lang="en-US"/>
        </a:p>
      </dgm:t>
    </dgm:pt>
    <dgm:pt modelId="{003F3599-044B-4D5E-98D2-D5F97FDDE87C}">
      <dgm:prSet/>
      <dgm:spPr>
        <a:solidFill>
          <a:schemeClr val="tx1">
            <a:lumMod val="65000"/>
            <a:lumOff val="35000"/>
            <a:alpha val="66000"/>
          </a:schemeClr>
        </a:solidFill>
      </dgm:spPr>
      <dgm:t>
        <a:bodyPr/>
        <a:lstStyle/>
        <a:p>
          <a:r>
            <a:rPr lang="en-US" b="1" dirty="0" smtClean="0"/>
            <a:t>Rule </a:t>
          </a:r>
        </a:p>
        <a:p>
          <a:r>
            <a:rPr lang="en-US" b="1" dirty="0" smtClean="0"/>
            <a:t>Procedural Law </a:t>
          </a:r>
          <a:endParaRPr lang="en-US" b="1" dirty="0"/>
        </a:p>
      </dgm:t>
    </dgm:pt>
    <dgm:pt modelId="{41C9ED39-F806-4D41-B0B0-5CF374EE1CDF}" type="parTrans" cxnId="{6253DC99-47FD-432D-986E-192CFF752769}">
      <dgm:prSet/>
      <dgm:spPr/>
      <dgm:t>
        <a:bodyPr/>
        <a:lstStyle/>
        <a:p>
          <a:endParaRPr lang="en-US"/>
        </a:p>
      </dgm:t>
    </dgm:pt>
    <dgm:pt modelId="{18332EDE-09F7-4E8F-936B-0B199026520C}" type="sibTrans" cxnId="{6253DC99-47FD-432D-986E-192CFF752769}">
      <dgm:prSet/>
      <dgm:spPr/>
      <dgm:t>
        <a:bodyPr/>
        <a:lstStyle/>
        <a:p>
          <a:endParaRPr lang="en-US"/>
        </a:p>
      </dgm:t>
    </dgm:pt>
    <dgm:pt modelId="{979534C8-98C1-4434-A909-587A431C993F}" type="pres">
      <dgm:prSet presAssocID="{688C1ABB-F00B-4E72-843C-86A05BC7AE1E}" presName="diagram" presStyleCnt="0">
        <dgm:presLayoutVars>
          <dgm:dir/>
          <dgm:resizeHandles val="exact"/>
        </dgm:presLayoutVars>
      </dgm:prSet>
      <dgm:spPr/>
      <dgm:t>
        <a:bodyPr/>
        <a:lstStyle/>
        <a:p>
          <a:endParaRPr lang="en-US"/>
        </a:p>
      </dgm:t>
    </dgm:pt>
    <dgm:pt modelId="{8D54EE72-87A5-4F0C-BE5C-5AA878A70E77}" type="pres">
      <dgm:prSet presAssocID="{70A8A414-D770-4D1F-B8AB-9C1A325EA756}" presName="arrow" presStyleLbl="node1" presStyleIdx="0" presStyleCnt="2" custScaleY="100040" custRadScaleRad="100002" custRadScaleInc="202">
        <dgm:presLayoutVars>
          <dgm:bulletEnabled val="1"/>
        </dgm:presLayoutVars>
      </dgm:prSet>
      <dgm:spPr/>
      <dgm:t>
        <a:bodyPr/>
        <a:lstStyle/>
        <a:p>
          <a:endParaRPr lang="en-US"/>
        </a:p>
      </dgm:t>
    </dgm:pt>
    <dgm:pt modelId="{617E45F7-3AB8-412F-A7BF-82DD35402317}" type="pres">
      <dgm:prSet presAssocID="{003F3599-044B-4D5E-98D2-D5F97FDDE87C}" presName="arrow" presStyleLbl="node1" presStyleIdx="1" presStyleCnt="2" custScaleY="100000" custRadScaleRad="90083" custRadScaleInc="-225">
        <dgm:presLayoutVars>
          <dgm:bulletEnabled val="1"/>
        </dgm:presLayoutVars>
      </dgm:prSet>
      <dgm:spPr/>
      <dgm:t>
        <a:bodyPr/>
        <a:lstStyle/>
        <a:p>
          <a:endParaRPr lang="en-US"/>
        </a:p>
      </dgm:t>
    </dgm:pt>
  </dgm:ptLst>
  <dgm:cxnLst>
    <dgm:cxn modelId="{BC507466-1CFD-4127-80F3-F2CAC55D3D9F}" type="presOf" srcId="{003F3599-044B-4D5E-98D2-D5F97FDDE87C}" destId="{617E45F7-3AB8-412F-A7BF-82DD35402317}" srcOrd="0" destOrd="0" presId="urn:microsoft.com/office/officeart/2005/8/layout/arrow5"/>
    <dgm:cxn modelId="{E64D0A48-54AC-4D8C-A7E8-B7BE40CBB57C}" srcId="{688C1ABB-F00B-4E72-843C-86A05BC7AE1E}" destId="{70A8A414-D770-4D1F-B8AB-9C1A325EA756}" srcOrd="0" destOrd="0" parTransId="{190348FF-3269-41DE-ACF3-B7E35662712F}" sibTransId="{97721846-56C7-42BF-B082-CCEDF2D23752}"/>
    <dgm:cxn modelId="{5E804533-B343-4365-A67A-10A926D0E6B0}" type="presOf" srcId="{688C1ABB-F00B-4E72-843C-86A05BC7AE1E}" destId="{979534C8-98C1-4434-A909-587A431C993F}" srcOrd="0" destOrd="0" presId="urn:microsoft.com/office/officeart/2005/8/layout/arrow5"/>
    <dgm:cxn modelId="{6253DC99-47FD-432D-986E-192CFF752769}" srcId="{688C1ABB-F00B-4E72-843C-86A05BC7AE1E}" destId="{003F3599-044B-4D5E-98D2-D5F97FDDE87C}" srcOrd="1" destOrd="0" parTransId="{41C9ED39-F806-4D41-B0B0-5CF374EE1CDF}" sibTransId="{18332EDE-09F7-4E8F-936B-0B199026520C}"/>
    <dgm:cxn modelId="{8302DA5B-8027-4B67-9271-62107FB9D2A8}" type="presOf" srcId="{70A8A414-D770-4D1F-B8AB-9C1A325EA756}" destId="{8D54EE72-87A5-4F0C-BE5C-5AA878A70E77}" srcOrd="0" destOrd="0" presId="urn:microsoft.com/office/officeart/2005/8/layout/arrow5"/>
    <dgm:cxn modelId="{5C38E032-371C-467F-9F67-2758C4123CCC}" type="presParOf" srcId="{979534C8-98C1-4434-A909-587A431C993F}" destId="{8D54EE72-87A5-4F0C-BE5C-5AA878A70E77}" srcOrd="0" destOrd="0" presId="urn:microsoft.com/office/officeart/2005/8/layout/arrow5"/>
    <dgm:cxn modelId="{67BBED5B-84F3-4D5D-B298-2F59974E0EA2}" type="presParOf" srcId="{979534C8-98C1-4434-A909-587A431C993F}" destId="{617E45F7-3AB8-412F-A7BF-82DD35402317}" srcOrd="1" destOrd="0" presId="urn:microsoft.com/office/officeart/2005/8/layout/arrow5"/>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CD20E-8354-4B77-A592-B76FB8BA83CE}" type="datetimeFigureOut">
              <a:rPr lang="en-US" smtClean="0"/>
              <a:t>30-10-2019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5DB4B-B9DF-46CA-8D49-775AA13703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CC4009-2793-428B-BDE3-61C0111A03D7}"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2831C3-25E4-41A0-BEBA-1A3257F279F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2538C5-0697-46A7-9733-DDCBBFF83F7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3874D7-4663-429D-B8D0-E0F79EE093E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DEE07-804F-4B0F-9803-A0BD8CF7647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885D80-E952-478D-832B-526322F7C52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EC6984-FDC1-490D-B046-9BD1AF301CD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CD06AF-F954-43E5-8221-29F587A1A70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9257EE-F92C-4601-93B1-79B928848689}"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DA7B0E-B1C9-4566-8696-9384C80B7B5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5D3C13-59F2-4054-8FAD-ED0133B6811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9A2D27-71DB-4021-AFD3-E101B321C7D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E324CA-384F-4645-B74C-D11610827BFD}"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ABF8D5-0984-4175-A8D7-C30BE4DA1D10}"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99AF9A-2FD5-410D-8391-9BDA4472F63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D92F97-37EA-4395-B678-1A879B5B7DB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077DC8-CA7F-4DD3-B809-3CEB3C701A4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9F571-327A-4A4B-9F39-90499AB9D8C2}"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EBB7D1-77E1-4F9F-83C9-B767CB3B925A}"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5B1D8A-BEC5-4AF5-8083-F55A0CB9D58B}"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9A20C5-4698-4116-A6FE-A9247D98F11C}"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BF5860-C073-4835-89DD-80B917378520}"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0653BF-BB63-40D4-AC82-1DC3728009E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777BB1-6143-429D-B2E6-A585CAAC4EE8}"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10253E-9B94-4D24-B2F7-D41A7993BCD6}"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2EC839-27B0-419B-8B73-388697AD41E6}"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344945-D109-4637-B4D7-4E7B2A0BFB17}"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7319EB-2AE2-4D31-A192-729B8DE9F22B}"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C5C305-B498-4461-861C-46488A3CE299}"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914891-B68F-4CCC-ADAC-FC2DD7D4AF94}"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2835E9-F7A4-4C35-A7F0-CD0167021321}"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3A097C-A2E3-4973-B847-13E42D5613B7}"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BFB56-A88D-4E39-8849-0FE3C203443E}"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2BD3DF-B239-440D-AD1B-9F7A7C6216C1}"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CB1CDE-D293-4E60-BC7E-860E245B89FD}"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9D9F06-3FBE-4FF3-B8F6-130AE76385F1}"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F4603E-8D44-4C23-B127-AFAC79101175}" type="slidenum">
              <a:rPr lang="en-US" smtClean="0"/>
              <a:pPr/>
              <a:t>42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684107-4480-4517-B66A-FB71D73FDD3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8E9E87-2608-4E76-B581-7BA5340ED74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F87738-8BA7-4FE5-BC11-AA048A36FD5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1B4011-EFC2-449C-9978-FEF872E72B94}"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D33C68-3798-4EF4-86D8-81594CA3FE7A}"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4079315-4631-4178-A484-D1E216877651}" type="datetimeFigureOut">
              <a:rPr lang="en-US" smtClean="0"/>
              <a:t>30-10-2019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BEE4C2-222D-4897-93C0-8197C221364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079315-4631-4178-A484-D1E216877651}" type="datetimeFigureOut">
              <a:rPr lang="en-US" smtClean="0"/>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EE4C2-222D-4897-93C0-8197C22136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FBEE4C2-222D-4897-93C0-8197C221364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079315-4631-4178-A484-D1E216877651}" type="datetimeFigureOut">
              <a:rPr lang="en-US" smtClean="0"/>
              <a:t>30-10-2019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079315-4631-4178-A484-D1E216877651}" type="datetimeFigureOut">
              <a:rPr lang="en-US" smtClean="0"/>
              <a:t>30-10-2019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FBEE4C2-222D-4897-93C0-8197C221364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4079315-4631-4178-A484-D1E216877651}" type="datetimeFigureOut">
              <a:rPr lang="en-US" smtClean="0"/>
              <a:t>30-10-2019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BEE4C2-222D-4897-93C0-8197C221364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4079315-4631-4178-A484-D1E216877651}" type="datetimeFigureOut">
              <a:rPr lang="en-US" smtClean="0"/>
              <a:t>30-10-2019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EE4C2-222D-4897-93C0-8197C221364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079315-4631-4178-A484-D1E216877651}" type="datetimeFigureOut">
              <a:rPr lang="en-US" smtClean="0"/>
              <a:t>30-10-2019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FBEE4C2-222D-4897-93C0-8197C221364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079315-4631-4178-A484-D1E216877651}" type="datetimeFigureOut">
              <a:rPr lang="en-US" smtClean="0"/>
              <a:t>30-10-2019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FBEE4C2-222D-4897-93C0-8197C22136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4079315-4631-4178-A484-D1E216877651}" type="datetimeFigureOut">
              <a:rPr lang="en-US" smtClean="0"/>
              <a:t>30-10-2019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FBEE4C2-222D-4897-93C0-8197C22136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FBEE4C2-222D-4897-93C0-8197C221364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4079315-4631-4178-A484-D1E216877651}" type="datetimeFigureOut">
              <a:rPr lang="en-US" smtClean="0"/>
              <a:t>30-10-2019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FBEE4C2-222D-4897-93C0-8197C221364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4079315-4631-4178-A484-D1E216877651}" type="datetimeFigureOut">
              <a:rPr lang="en-US" smtClean="0"/>
              <a:t>30-10-2019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4079315-4631-4178-A484-D1E216877651}" type="datetimeFigureOut">
              <a:rPr lang="en-US" smtClean="0"/>
              <a:t>30-10-2019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BEE4C2-222D-4897-93C0-8197C221364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Grp="1"/>
          </p:cNvSpPr>
          <p:nvPr>
            <p:ph type="subTitle" idx="1"/>
          </p:nvPr>
        </p:nvSpPr>
        <p:spPr>
          <a:xfrm>
            <a:off x="304800" y="3657600"/>
            <a:ext cx="8610600" cy="3200400"/>
          </a:xfrm>
        </p:spPr>
        <p:txBody>
          <a:bodyPr/>
          <a:lstStyle/>
          <a:p>
            <a:pPr marR="0" eaLnBrk="1" hangingPunct="1"/>
            <a:endParaRPr lang="en-US" sz="2000" b="1" dirty="0" smtClean="0">
              <a:solidFill>
                <a:srgbClr val="F3BB4B"/>
              </a:solidFill>
            </a:endParaRPr>
          </a:p>
          <a:p>
            <a:pPr marR="0" eaLnBrk="1" hangingPunct="1"/>
            <a:r>
              <a:rPr lang="en-US" sz="2400" b="1" dirty="0" smtClean="0">
                <a:solidFill>
                  <a:srgbClr val="00B0F0"/>
                </a:solidFill>
              </a:rPr>
              <a:t>Prepared by</a:t>
            </a:r>
          </a:p>
          <a:p>
            <a:pPr marR="0" eaLnBrk="1" hangingPunct="1"/>
            <a:r>
              <a:rPr lang="en-US" sz="2400" b="1" dirty="0" err="1" smtClean="0">
                <a:solidFill>
                  <a:srgbClr val="00B0F0"/>
                </a:solidFill>
              </a:rPr>
              <a:t>Dr.Sreeja.S</a:t>
            </a:r>
            <a:r>
              <a:rPr lang="en-US" sz="2400" b="1" dirty="0" smtClean="0">
                <a:solidFill>
                  <a:srgbClr val="00B0F0"/>
                </a:solidFill>
              </a:rPr>
              <a:t>, </a:t>
            </a:r>
            <a:r>
              <a:rPr lang="en-US" sz="2400" b="1" dirty="0" err="1" smtClean="0">
                <a:solidFill>
                  <a:srgbClr val="00B0F0"/>
                </a:solidFill>
              </a:rPr>
              <a:t>H.o.D</a:t>
            </a:r>
            <a:endParaRPr lang="en-US" sz="2400" b="1" dirty="0" smtClean="0">
              <a:solidFill>
                <a:srgbClr val="00B0F0"/>
              </a:solidFill>
            </a:endParaRPr>
          </a:p>
          <a:p>
            <a:pPr marR="0" eaLnBrk="1" hangingPunct="1"/>
            <a:r>
              <a:rPr lang="en-US" sz="2400" b="1" dirty="0" smtClean="0">
                <a:solidFill>
                  <a:srgbClr val="00B0F0"/>
                </a:solidFill>
              </a:rPr>
              <a:t>Department of Homoeopathic Pharmacy</a:t>
            </a:r>
          </a:p>
          <a:p>
            <a:pPr marR="0" eaLnBrk="1" hangingPunct="1"/>
            <a:endParaRPr lang="en-US" sz="2400" b="1" dirty="0" smtClean="0">
              <a:solidFill>
                <a:srgbClr val="F3BB4B"/>
              </a:solidFill>
            </a:endParaRPr>
          </a:p>
        </p:txBody>
      </p:sp>
      <p:sp>
        <p:nvSpPr>
          <p:cNvPr id="3" name="Slide Number Placeholder 2"/>
          <p:cNvSpPr>
            <a:spLocks noGrp="1"/>
          </p:cNvSpPr>
          <p:nvPr>
            <p:ph type="sldNum" sz="quarter" idx="12"/>
          </p:nvPr>
        </p:nvSpPr>
        <p:spPr/>
        <p:txBody>
          <a:bodyPr/>
          <a:lstStyle/>
          <a:p>
            <a:pPr>
              <a:defRPr/>
            </a:pPr>
            <a:fld id="{E410A6E8-BD99-4DFC-9FA7-01219DD9F27E}" type="slidenum">
              <a:rPr lang="en-US" smtClean="0"/>
              <a:pPr>
                <a:defRPr/>
              </a:pPr>
              <a:t>1</a:t>
            </a:fld>
            <a:endParaRPr lang="en-US"/>
          </a:p>
        </p:txBody>
      </p:sp>
      <p:sp>
        <p:nvSpPr>
          <p:cNvPr id="2050" name="Rectangle 4"/>
          <p:cNvSpPr>
            <a:spLocks noGrp="1"/>
          </p:cNvSpPr>
          <p:nvPr>
            <p:ph type="ctrTitle"/>
          </p:nvPr>
        </p:nvSpPr>
        <p:spPr>
          <a:xfrm>
            <a:off x="1219200" y="914400"/>
            <a:ext cx="7772400" cy="2362200"/>
          </a:xfrm>
          <a:extLst>
            <a:ext uri="{909E8E84-426E-40DD-AFC4-6F175D3DCCD1}"/>
            <a:ext uri="{91240B29-F687-4F45-9708-019B960494DF}"/>
          </a:extLst>
        </p:spPr>
        <p:txBody>
          <a:bodyPr>
            <a:noAutofit/>
          </a:bodyPr>
          <a:lstStyle/>
          <a:p>
            <a:pPr eaLnBrk="1" fontAlgn="auto" hangingPunct="1">
              <a:spcAft>
                <a:spcPts val="0"/>
              </a:spcAft>
              <a:defRPr/>
            </a:pPr>
            <a:r>
              <a:rPr lang="en-US" sz="4400" dirty="0" smtClean="0">
                <a:solidFill>
                  <a:schemeClr val="accent1">
                    <a:lumMod val="75000"/>
                  </a:schemeClr>
                </a:solidFill>
              </a:rPr>
              <a:t>The Drugs and Magic Remedies (Objectionable Advertisements) Act 1954 &amp; Rules, 1955.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447800" y="228600"/>
            <a:ext cx="5867400" cy="487363"/>
          </a:xfrm>
        </p:spPr>
        <p:txBody>
          <a:bodyPr>
            <a:normAutofit fontScale="90000"/>
          </a:bodyPr>
          <a:lstStyle/>
          <a:p>
            <a:pPr eaLnBrk="1" hangingPunct="1"/>
            <a:r>
              <a:rPr lang="en-US" sz="3600" b="1" smtClean="0"/>
              <a:t>Definitions- D &amp; C act</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4A4FD7CF-6465-45EA-B431-E8479CA0245A}" type="slidenum">
              <a:rPr lang="en-US" smtClean="0"/>
              <a:pPr>
                <a:defRPr/>
              </a:pPr>
              <a:t>10</a:t>
            </a:fld>
            <a:endParaRPr lang="en-US"/>
          </a:p>
        </p:txBody>
      </p:sp>
      <p:sp>
        <p:nvSpPr>
          <p:cNvPr id="15363" name="Content Placeholder 2"/>
          <p:cNvSpPr>
            <a:spLocks noGrp="1"/>
          </p:cNvSpPr>
          <p:nvPr>
            <p:ph sz="quarter" idx="1"/>
          </p:nvPr>
        </p:nvSpPr>
        <p:spPr>
          <a:xfrm>
            <a:off x="304800" y="914400"/>
            <a:ext cx="8382000" cy="5638800"/>
          </a:xfrm>
        </p:spPr>
        <p:txBody>
          <a:bodyPr>
            <a:normAutofit lnSpcReduction="10000"/>
          </a:bodyPr>
          <a:lstStyle/>
          <a:p>
            <a:pPr eaLnBrk="1" hangingPunct="1">
              <a:buFont typeface="Arial" charset="0"/>
              <a:buNone/>
            </a:pPr>
            <a:r>
              <a:rPr lang="en-US" sz="2400" b="1" smtClean="0"/>
              <a:t>“drug” includes—</a:t>
            </a:r>
          </a:p>
          <a:p>
            <a:pPr algn="just" eaLnBrk="1" hangingPunct="1">
              <a:buFont typeface="Arial" charset="0"/>
              <a:buNone/>
            </a:pPr>
            <a:r>
              <a:rPr lang="en-US" sz="2400" b="1" i="1" smtClean="0"/>
              <a:t>(i) </a:t>
            </a:r>
            <a:r>
              <a:rPr lang="en-US" sz="2400" b="1" smtClean="0"/>
              <a:t>all medicines for internal or external use of human beings or animals and all substances intended to be used for or in the diagnosis, treatment, mitigation or prevention of any disease or disorder in human beings or animals, including preparations applied on human body for the purpose of repelling insects like mosquitoes;	</a:t>
            </a:r>
          </a:p>
          <a:p>
            <a:pPr algn="just" eaLnBrk="1" hangingPunct="1">
              <a:buFont typeface="Arial" charset="0"/>
              <a:buNone/>
            </a:pPr>
            <a:r>
              <a:rPr lang="en-US" sz="2400" b="1" i="1" smtClean="0"/>
              <a:t>(ii) </a:t>
            </a:r>
            <a:r>
              <a:rPr lang="en-US" sz="2400" b="1" smtClean="0"/>
              <a:t>such substances (other than food) intended to affect the structure or any function of human body or intended to be used for the destruction of vermin or insects which cause disease in human beings or animals, as may be specified from time to time by the Central Government by notification in the Official Gazette;]</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533400"/>
            <a:ext cx="8229600" cy="762000"/>
          </a:xfrm>
        </p:spPr>
        <p:txBody>
          <a:bodyPr/>
          <a:lstStyle/>
          <a:p>
            <a:pPr eaLnBrk="1" hangingPunct="1"/>
            <a:r>
              <a:rPr lang="en-US" sz="3600" b="1" smtClean="0"/>
              <a:t>Definitions- D &amp; C act</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AA33A1B9-6357-444B-BBAE-C3E852234539}" type="slidenum">
              <a:rPr lang="en-US" smtClean="0"/>
              <a:pPr>
                <a:defRPr/>
              </a:pPr>
              <a:t>11</a:t>
            </a:fld>
            <a:endParaRPr lang="en-US"/>
          </a:p>
        </p:txBody>
      </p:sp>
      <p:sp>
        <p:nvSpPr>
          <p:cNvPr id="16387" name="Content Placeholder 2"/>
          <p:cNvSpPr>
            <a:spLocks noGrp="1"/>
          </p:cNvSpPr>
          <p:nvPr>
            <p:ph sz="quarter" idx="1"/>
          </p:nvPr>
        </p:nvSpPr>
        <p:spPr>
          <a:xfrm>
            <a:off x="381000" y="914400"/>
            <a:ext cx="8229600" cy="4525963"/>
          </a:xfrm>
        </p:spPr>
        <p:txBody>
          <a:bodyPr/>
          <a:lstStyle/>
          <a:p>
            <a:pPr>
              <a:buFont typeface="Arial" charset="0"/>
              <a:buNone/>
            </a:pPr>
            <a:endParaRPr lang="en-US" smtClean="0"/>
          </a:p>
          <a:p>
            <a:pPr>
              <a:buFont typeface="Arial" charset="0"/>
              <a:buNone/>
            </a:pPr>
            <a:r>
              <a:rPr lang="en-US" sz="2400" b="1" i="1" smtClean="0"/>
              <a:t>(iii) </a:t>
            </a:r>
            <a:r>
              <a:rPr lang="en-US" sz="2400" b="1" smtClean="0"/>
              <a:t>all substances intended for use as components of a drug including empty gelatin capsules; and </a:t>
            </a:r>
          </a:p>
          <a:p>
            <a:pPr>
              <a:buFont typeface="Arial" charset="0"/>
              <a:buNone/>
            </a:pPr>
            <a:endParaRPr lang="en-US" sz="2400" b="1" i="1" smtClean="0"/>
          </a:p>
          <a:p>
            <a:pPr algn="just">
              <a:buFont typeface="Arial" charset="0"/>
              <a:buNone/>
            </a:pPr>
            <a:r>
              <a:rPr lang="en-US" sz="2400" b="1" i="1" smtClean="0"/>
              <a:t>(iv) </a:t>
            </a:r>
            <a:r>
              <a:rPr lang="en-US" sz="2400" b="1" smtClean="0"/>
              <a:t>such devices intended for internal or external use in the diagnosis, treatment, mitigation or prevention of disease or disorder in human beings or animals, as may be specified from time to time by the Central Government by notification in the Official Gazette, after consultation with the Board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563562"/>
          </a:xfrm>
        </p:spPr>
        <p:txBody>
          <a:bodyPr>
            <a:normAutofit fontScale="90000"/>
          </a:bodyPr>
          <a:lstStyle/>
          <a:p>
            <a:pPr eaLnBrk="1" hangingPunct="1"/>
            <a:r>
              <a:rPr lang="en-US" sz="4000" b="1" smtClean="0"/>
              <a:t>Definitions</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FD8B7127-28A8-48CD-8988-93E9D8E0C716}" type="slidenum">
              <a:rPr lang="en-US" smtClean="0"/>
              <a:pPr>
                <a:defRPr/>
              </a:pPr>
              <a:t>12</a:t>
            </a:fld>
            <a:endParaRPr lang="en-US"/>
          </a:p>
        </p:txBody>
      </p:sp>
      <p:sp>
        <p:nvSpPr>
          <p:cNvPr id="17411" name="Content Placeholder 2"/>
          <p:cNvSpPr>
            <a:spLocks noGrp="1"/>
          </p:cNvSpPr>
          <p:nvPr>
            <p:ph sz="quarter" idx="1"/>
          </p:nvPr>
        </p:nvSpPr>
        <p:spPr>
          <a:xfrm>
            <a:off x="457200" y="1066800"/>
            <a:ext cx="8229600" cy="4525963"/>
          </a:xfrm>
        </p:spPr>
        <p:txBody>
          <a:bodyPr>
            <a:normAutofit fontScale="92500" lnSpcReduction="10000"/>
          </a:bodyPr>
          <a:lstStyle/>
          <a:p>
            <a:pPr eaLnBrk="1" hangingPunct="1">
              <a:buFont typeface="Arial" charset="0"/>
              <a:buNone/>
            </a:pPr>
            <a:r>
              <a:rPr lang="en-US" b="1" smtClean="0"/>
              <a:t>‘magic remedy’ includes </a:t>
            </a:r>
            <a:r>
              <a:rPr lang="en-US" smtClean="0"/>
              <a:t/>
            </a:r>
            <a:br>
              <a:rPr lang="en-US" smtClean="0"/>
            </a:br>
            <a:r>
              <a:rPr lang="en-US" smtClean="0"/>
              <a:t/>
            </a:r>
            <a:br>
              <a:rPr lang="en-US" smtClean="0"/>
            </a:br>
            <a:r>
              <a:rPr lang="en-US" smtClean="0"/>
              <a:t>A talisman, mantra, kavacha and any other charm of any kind which is alleged to possess miraculous powers for or in the diagnosis, cure, mitigation, treatment or prevention of any disease in human beings or animals or for affecting or influencing in any way the structure or any organic function of the body of human beings or animals; </a:t>
            </a:r>
            <a:br>
              <a:rPr lang="en-US" smtClean="0"/>
            </a:br>
            <a:r>
              <a:rPr lang="en-US" smtClean="0"/>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50838"/>
            <a:ext cx="8229600" cy="639762"/>
          </a:xfrm>
        </p:spPr>
        <p:txBody>
          <a:bodyPr>
            <a:normAutofit fontScale="90000"/>
          </a:bodyPr>
          <a:lstStyle/>
          <a:p>
            <a:pPr eaLnBrk="1" hangingPunct="1"/>
            <a:r>
              <a:rPr lang="en-US" sz="4000" b="1" smtClean="0"/>
              <a:t>Definitions</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565A35BF-579C-4FB7-9492-8FCBED1D3601}" type="slidenum">
              <a:rPr lang="en-US" smtClean="0"/>
              <a:pPr>
                <a:defRPr/>
              </a:pPr>
              <a:t>13</a:t>
            </a:fld>
            <a:endParaRPr lang="en-US"/>
          </a:p>
        </p:txBody>
      </p:sp>
      <p:sp>
        <p:nvSpPr>
          <p:cNvPr id="18435" name="Content Placeholder 2"/>
          <p:cNvSpPr>
            <a:spLocks noGrp="1"/>
          </p:cNvSpPr>
          <p:nvPr>
            <p:ph sz="quarter" idx="1"/>
          </p:nvPr>
        </p:nvSpPr>
        <p:spPr>
          <a:xfrm>
            <a:off x="457200" y="1295400"/>
            <a:ext cx="8229600" cy="4525963"/>
          </a:xfrm>
        </p:spPr>
        <p:txBody>
          <a:bodyPr>
            <a:normAutofit/>
          </a:bodyPr>
          <a:lstStyle/>
          <a:p>
            <a:pPr eaLnBrk="1" hangingPunct="1">
              <a:buFont typeface="Arial" charset="0"/>
              <a:buNone/>
            </a:pPr>
            <a:r>
              <a:rPr lang="en-US" b="1" smtClean="0"/>
              <a:t>‘Advertisement’</a:t>
            </a:r>
            <a:r>
              <a:rPr lang="en-US" smtClean="0"/>
              <a:t> </a:t>
            </a:r>
            <a:br>
              <a:rPr lang="en-US" smtClean="0"/>
            </a:br>
            <a:endParaRPr lang="en-US" smtClean="0"/>
          </a:p>
          <a:p>
            <a:pPr eaLnBrk="1" hangingPunct="1">
              <a:buFont typeface="Arial" charset="0"/>
              <a:buNone/>
            </a:pPr>
            <a:r>
              <a:rPr lang="en-US" smtClean="0"/>
              <a:t>    ‘Advertisement’ includes any notice, circular, label, wrapper, or other document, and any announcement made orally or by any means of producing or transmitting light, sound or smoke;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563562"/>
          </a:xfrm>
        </p:spPr>
        <p:txBody>
          <a:bodyPr>
            <a:normAutofit fontScale="90000"/>
          </a:bodyPr>
          <a:lstStyle/>
          <a:p>
            <a:pPr eaLnBrk="1" hangingPunct="1"/>
            <a:r>
              <a:rPr lang="en-US" sz="4000" b="1" smtClean="0"/>
              <a:t>Definitions</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6229FDD9-C70C-47B1-A4DB-71F5A5FBCF8C}" type="slidenum">
              <a:rPr lang="en-US" smtClean="0"/>
              <a:pPr>
                <a:defRPr/>
              </a:pPr>
              <a:t>14</a:t>
            </a:fld>
            <a:endParaRPr lang="en-US"/>
          </a:p>
        </p:txBody>
      </p:sp>
      <p:sp>
        <p:nvSpPr>
          <p:cNvPr id="19459" name="Content Placeholder 2"/>
          <p:cNvSpPr>
            <a:spLocks noGrp="1"/>
          </p:cNvSpPr>
          <p:nvPr>
            <p:ph sz="quarter" idx="1"/>
          </p:nvPr>
        </p:nvSpPr>
        <p:spPr>
          <a:xfrm>
            <a:off x="457200" y="1219200"/>
            <a:ext cx="8229600" cy="4876800"/>
          </a:xfrm>
        </p:spPr>
        <p:txBody>
          <a:bodyPr/>
          <a:lstStyle/>
          <a:p>
            <a:pPr eaLnBrk="1" hangingPunct="1">
              <a:buFont typeface="Arial" charset="0"/>
              <a:buNone/>
            </a:pPr>
            <a:r>
              <a:rPr lang="en-US" b="1" smtClean="0"/>
              <a:t>‘Taking any part in the publication of any advertisement’ includes -</a:t>
            </a:r>
            <a:r>
              <a:rPr lang="en-US" smtClean="0"/>
              <a:t> </a:t>
            </a:r>
            <a:br>
              <a:rPr lang="en-US" smtClean="0"/>
            </a:br>
            <a:r>
              <a:rPr lang="en-US" smtClean="0"/>
              <a:t/>
            </a:r>
            <a:br>
              <a:rPr lang="en-US" smtClean="0"/>
            </a:br>
            <a:r>
              <a:rPr lang="en-US" smtClean="0"/>
              <a:t>(i) the printing of the advertisement; </a:t>
            </a:r>
            <a:br>
              <a:rPr lang="en-US" smtClean="0"/>
            </a:br>
            <a:r>
              <a:rPr lang="en-US" smtClean="0"/>
              <a:t/>
            </a:r>
            <a:br>
              <a:rPr lang="en-US" smtClean="0"/>
            </a:br>
            <a:r>
              <a:rPr lang="en-US" smtClean="0"/>
              <a:t>(ii) the publication of any advertisement outside the territories to which this Act extends by or at the instance of a person residing within the said territories;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152400"/>
            <a:ext cx="8534400" cy="609600"/>
          </a:xfrm>
          <a:solidFill>
            <a:srgbClr val="0C4476">
              <a:alpha val="56000"/>
            </a:srgbClr>
          </a:solidFill>
        </p:spPr>
        <p:txBody>
          <a:bodyPr/>
          <a:lstStyle/>
          <a:p>
            <a:pPr eaLnBrk="1" hangingPunct="1">
              <a:defRPr/>
            </a:pPr>
            <a:r>
              <a:rPr lang="en-US" sz="3200" b="1" dirty="0" smtClean="0">
                <a:solidFill>
                  <a:schemeClr val="accent2">
                    <a:lumMod val="75000"/>
                  </a:schemeClr>
                </a:solidFill>
              </a:rPr>
              <a:t> </a:t>
            </a:r>
            <a:r>
              <a:rPr lang="en-US" sz="3200" b="1" dirty="0" smtClean="0">
                <a:solidFill>
                  <a:srgbClr val="BB4643"/>
                </a:solidFill>
              </a:rPr>
              <a:t>PROHIBITIONS -Section 3</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FF10E18F-5390-4DD3-825D-19D23FD713D9}" type="slidenum">
              <a:rPr lang="en-US" smtClean="0"/>
              <a:pPr>
                <a:defRPr/>
              </a:pPr>
              <a:t>15</a:t>
            </a:fld>
            <a:endParaRPr lang="en-US"/>
          </a:p>
        </p:txBody>
      </p:sp>
      <p:sp>
        <p:nvSpPr>
          <p:cNvPr id="20483" name="Content Placeholder 2"/>
          <p:cNvSpPr>
            <a:spLocks noGrp="1"/>
          </p:cNvSpPr>
          <p:nvPr>
            <p:ph sz="quarter" idx="1"/>
          </p:nvPr>
        </p:nvSpPr>
        <p:spPr>
          <a:xfrm>
            <a:off x="304800" y="762000"/>
            <a:ext cx="8534400" cy="5791200"/>
          </a:xfrm>
          <a:solidFill>
            <a:srgbClr val="0C4476">
              <a:alpha val="7059"/>
            </a:srgbClr>
          </a:solidFill>
        </p:spPr>
        <p:txBody>
          <a:bodyPr>
            <a:normAutofit/>
          </a:bodyPr>
          <a:lstStyle/>
          <a:p>
            <a:pPr eaLnBrk="1" hangingPunct="1">
              <a:buFont typeface="Arial" charset="0"/>
              <a:buNone/>
            </a:pPr>
            <a:r>
              <a:rPr lang="en-US" smtClean="0"/>
              <a:t>   Subject to the provisions of this Act, no person shall take any part in the publication of any advertisement referring to any drug in terms which suggest or are calculated to lead to the use of that drug for – </a:t>
            </a:r>
            <a:br>
              <a:rPr lang="en-US" smtClean="0"/>
            </a:br>
            <a:r>
              <a:rPr lang="en-US" smtClean="0"/>
              <a:t>(a) the </a:t>
            </a:r>
            <a:r>
              <a:rPr lang="en-US" smtClean="0">
                <a:solidFill>
                  <a:srgbClr val="C00000"/>
                </a:solidFill>
              </a:rPr>
              <a:t>procurement of miscarriage </a:t>
            </a:r>
            <a:r>
              <a:rPr lang="en-US" smtClean="0"/>
              <a:t>in women or </a:t>
            </a:r>
            <a:r>
              <a:rPr lang="en-US" smtClean="0">
                <a:solidFill>
                  <a:srgbClr val="C00000"/>
                </a:solidFill>
              </a:rPr>
              <a:t>prevention of conception</a:t>
            </a:r>
            <a:r>
              <a:rPr lang="en-US" smtClean="0"/>
              <a:t> in women; or </a:t>
            </a:r>
            <a:br>
              <a:rPr lang="en-US" smtClean="0"/>
            </a:br>
            <a:r>
              <a:rPr lang="en-US" smtClean="0"/>
              <a:t>(b) the </a:t>
            </a:r>
            <a:r>
              <a:rPr lang="en-US" smtClean="0">
                <a:solidFill>
                  <a:srgbClr val="C00000"/>
                </a:solidFill>
              </a:rPr>
              <a:t>maintenance or improvement of the capacity of human beings for sexual pleasure</a:t>
            </a:r>
            <a:r>
              <a:rPr lang="en-US" smtClean="0"/>
              <a:t>; or </a:t>
            </a:r>
            <a:br>
              <a:rPr lang="en-US" smtClean="0"/>
            </a:br>
            <a:r>
              <a:rPr lang="en-US" smtClean="0"/>
              <a:t>(c) the </a:t>
            </a:r>
            <a:r>
              <a:rPr lang="en-US" smtClean="0">
                <a:solidFill>
                  <a:srgbClr val="C00000"/>
                </a:solidFill>
              </a:rPr>
              <a:t>correction of menstrual disorder </a:t>
            </a:r>
            <a:r>
              <a:rPr lang="en-US" smtClean="0"/>
              <a:t>in women; or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563562"/>
          </a:xfrm>
          <a:solidFill>
            <a:schemeClr val="accent1">
              <a:lumMod val="75000"/>
              <a:alpha val="41000"/>
            </a:schemeClr>
          </a:solidFill>
        </p:spPr>
        <p:txBody>
          <a:bodyPr>
            <a:normAutofit fontScale="90000"/>
          </a:bodyPr>
          <a:lstStyle/>
          <a:p>
            <a:pPr eaLnBrk="1" hangingPunct="1">
              <a:defRPr/>
            </a:pPr>
            <a:r>
              <a:rPr lang="en-US" b="1" dirty="0" smtClean="0">
                <a:solidFill>
                  <a:schemeClr val="accent2">
                    <a:lumMod val="75000"/>
                  </a:schemeClr>
                </a:solidFill>
              </a:rPr>
              <a:t> </a:t>
            </a:r>
            <a:r>
              <a:rPr lang="en-US" sz="3200" b="1" dirty="0" smtClean="0">
                <a:solidFill>
                  <a:srgbClr val="BB4643"/>
                </a:solidFill>
              </a:rPr>
              <a:t>PROHIBITIONS -Section 3</a:t>
            </a:r>
            <a:endParaRPr lang="en-US" sz="3200" dirty="0"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774AE002-290D-4B9B-BBAA-36A83A701E45}" type="slidenum">
              <a:rPr lang="en-US" smtClean="0"/>
              <a:pPr>
                <a:defRPr/>
              </a:pPr>
              <a:t>16</a:t>
            </a:fld>
            <a:endParaRPr lang="en-US"/>
          </a:p>
        </p:txBody>
      </p:sp>
      <p:sp>
        <p:nvSpPr>
          <p:cNvPr id="12291" name="Content Placeholder 2"/>
          <p:cNvSpPr>
            <a:spLocks noGrp="1"/>
          </p:cNvSpPr>
          <p:nvPr>
            <p:ph sz="quarter" idx="1"/>
          </p:nvPr>
        </p:nvSpPr>
        <p:spPr>
          <a:xfrm>
            <a:off x="457200" y="1295400"/>
            <a:ext cx="8229600" cy="4830763"/>
          </a:xfrm>
          <a:solidFill>
            <a:schemeClr val="accent1">
              <a:lumMod val="75000"/>
              <a:alpha val="17000"/>
            </a:schemeClr>
          </a:solidFill>
        </p:spPr>
        <p:txBody>
          <a:bodyPr/>
          <a:lstStyle/>
          <a:p>
            <a:pPr eaLnBrk="1" hangingPunct="1">
              <a:buFont typeface="Arial" charset="0"/>
              <a:buNone/>
              <a:defRPr/>
            </a:pPr>
            <a:r>
              <a:rPr lang="en-US" dirty="0" smtClean="0"/>
              <a:t>(d) the diagnosis, cure, mitigation, treatment or prevention of any disease, disorder or condition specified in the </a:t>
            </a:r>
            <a:r>
              <a:rPr lang="en-US" b="1" dirty="0" smtClean="0"/>
              <a:t>Schedule</a:t>
            </a:r>
            <a:endParaRPr lang="en-US" dirty="0" smtClean="0"/>
          </a:p>
          <a:p>
            <a:pPr eaLnBrk="1" hangingPunct="1">
              <a:buFont typeface="Arial" charset="0"/>
              <a:buNone/>
              <a:defRPr/>
            </a:pPr>
            <a:r>
              <a:rPr lang="en-US" b="1" dirty="0" smtClean="0">
                <a:solidFill>
                  <a:srgbClr val="C00000"/>
                </a:solidFill>
              </a:rPr>
              <a:t>         </a:t>
            </a:r>
          </a:p>
          <a:p>
            <a:pPr eaLnBrk="1" hangingPunct="1">
              <a:buFont typeface="Arial" charset="0"/>
              <a:buNone/>
              <a:defRPr/>
            </a:pPr>
            <a:r>
              <a:rPr lang="en-US" b="1" dirty="0" smtClean="0">
                <a:solidFill>
                  <a:srgbClr val="C00000"/>
                </a:solidFill>
              </a:rPr>
              <a:t>  Section 4 : </a:t>
            </a:r>
            <a:r>
              <a:rPr lang="en-US" b="1" dirty="0" smtClean="0"/>
              <a:t>The advertisement should not give false impression regarding the true character of the drug</a:t>
            </a:r>
            <a:r>
              <a:rPr lang="en-US" dirty="0" smtClean="0"/>
              <a:t/>
            </a:r>
            <a:br>
              <a:rPr lang="en-US" dirty="0" smtClean="0"/>
            </a:br>
            <a:r>
              <a:rPr lang="en-US" dirty="0" smtClean="0"/>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 y="152400"/>
            <a:ext cx="8763000" cy="533400"/>
          </a:xfrm>
          <a:solidFill>
            <a:srgbClr val="0C4476">
              <a:alpha val="67842"/>
            </a:srgbClr>
          </a:solidFill>
        </p:spPr>
        <p:txBody>
          <a:bodyPr>
            <a:normAutofit fontScale="90000"/>
          </a:bodyPr>
          <a:lstStyle/>
          <a:p>
            <a:pPr eaLnBrk="1" hangingPunct="1"/>
            <a:r>
              <a:rPr lang="en-US" sz="3200" b="1" smtClean="0">
                <a:solidFill>
                  <a:srgbClr val="C00000"/>
                </a:solidFill>
              </a:rPr>
              <a:t>Provided that no such rules shall be made except –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27C39628-B295-4B3A-82A3-DD4343FC4E6C}" type="slidenum">
              <a:rPr lang="en-US" smtClean="0"/>
              <a:pPr>
                <a:defRPr/>
              </a:pPr>
              <a:t>17</a:t>
            </a:fld>
            <a:endParaRPr lang="en-US"/>
          </a:p>
        </p:txBody>
      </p:sp>
      <p:sp>
        <p:nvSpPr>
          <p:cNvPr id="22531" name="Content Placeholder 2"/>
          <p:cNvSpPr>
            <a:spLocks noGrp="1"/>
          </p:cNvSpPr>
          <p:nvPr>
            <p:ph sz="quarter" idx="1"/>
          </p:nvPr>
        </p:nvSpPr>
        <p:spPr>
          <a:xfrm>
            <a:off x="152400" y="685800"/>
            <a:ext cx="8763000" cy="5943600"/>
          </a:xfrm>
          <a:solidFill>
            <a:schemeClr val="accent1">
              <a:lumMod val="40000"/>
              <a:lumOff val="60000"/>
            </a:schemeClr>
          </a:solidFill>
        </p:spPr>
        <p:txBody>
          <a:bodyPr/>
          <a:lstStyle/>
          <a:p>
            <a:pPr eaLnBrk="1" hangingPunct="1">
              <a:buFont typeface="Arial" charset="0"/>
              <a:buNone/>
              <a:defRPr/>
            </a:pPr>
            <a:endParaRPr lang="en-US" sz="2800" dirty="0" smtClean="0"/>
          </a:p>
          <a:p>
            <a:pPr eaLnBrk="1" hangingPunct="1">
              <a:buFont typeface="Arial" charset="0"/>
              <a:buNone/>
              <a:defRPr/>
            </a:pPr>
            <a:endParaRPr lang="en-US" sz="2800" dirty="0" smtClean="0"/>
          </a:p>
          <a:p>
            <a:pPr eaLnBrk="1" hangingPunct="1">
              <a:buFont typeface="Arial" charset="0"/>
              <a:buNone/>
              <a:defRPr/>
            </a:pPr>
            <a:endParaRPr lang="en-US" sz="2800" dirty="0" smtClean="0"/>
          </a:p>
          <a:p>
            <a:pPr eaLnBrk="1" hangingPunct="1">
              <a:buFont typeface="Arial" charset="0"/>
              <a:buNone/>
              <a:defRPr/>
            </a:pPr>
            <a:r>
              <a:rPr lang="en-US" sz="2800" dirty="0" smtClean="0"/>
              <a:t>1) in respect of any disease, disorder or condition which requires </a:t>
            </a:r>
            <a:r>
              <a:rPr lang="en-US" sz="2800" dirty="0" smtClean="0">
                <a:solidFill>
                  <a:srgbClr val="C00000"/>
                </a:solidFill>
              </a:rPr>
              <a:t>timely treatment in consultation with a registered medical practitioner</a:t>
            </a:r>
            <a:r>
              <a:rPr lang="en-US" sz="2800" dirty="0" smtClean="0"/>
              <a:t> or for which there are normally </a:t>
            </a:r>
            <a:r>
              <a:rPr lang="en-US" sz="2800" dirty="0" smtClean="0">
                <a:solidFill>
                  <a:srgbClr val="C00000"/>
                </a:solidFill>
              </a:rPr>
              <a:t>no accepted remedies</a:t>
            </a:r>
            <a:r>
              <a:rPr lang="en-US" sz="2800" dirty="0" smtClean="0">
                <a:solidFill>
                  <a:srgbClr val="FFFF00"/>
                </a:solidFill>
              </a:rPr>
              <a:t>,</a:t>
            </a:r>
            <a:r>
              <a:rPr lang="en-US" sz="2800" dirty="0" smtClean="0"/>
              <a:t> and </a:t>
            </a:r>
            <a:br>
              <a:rPr lang="en-US" sz="2800" dirty="0" smtClean="0"/>
            </a:br>
            <a:r>
              <a:rPr lang="en-US" sz="2800" dirty="0" smtClean="0"/>
              <a:t/>
            </a:r>
            <a:br>
              <a:rPr lang="en-US" sz="2800" dirty="0" smtClean="0"/>
            </a:b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152400"/>
            <a:ext cx="8763000" cy="639763"/>
          </a:xfrm>
          <a:solidFill>
            <a:schemeClr val="accent3">
              <a:lumMod val="75000"/>
              <a:alpha val="65000"/>
            </a:schemeClr>
          </a:solidFill>
        </p:spPr>
        <p:txBody>
          <a:bodyPr>
            <a:normAutofit fontScale="90000"/>
          </a:bodyPr>
          <a:lstStyle/>
          <a:p>
            <a:pPr eaLnBrk="1" hangingPunct="1">
              <a:defRPr/>
            </a:pPr>
            <a:r>
              <a:rPr lang="en-US" sz="2800" dirty="0" smtClean="0">
                <a:solidFill>
                  <a:srgbClr val="C00000"/>
                </a:solidFill>
              </a:rPr>
              <a:t>Prohibition of misleading advertisements relating to drugs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1345AE32-0E39-41C6-B657-06371DC7F4E9}" type="slidenum">
              <a:rPr lang="en-US" smtClean="0"/>
              <a:pPr>
                <a:defRPr/>
              </a:pPr>
              <a:t>18</a:t>
            </a:fld>
            <a:endParaRPr lang="en-US"/>
          </a:p>
        </p:txBody>
      </p:sp>
      <p:sp>
        <p:nvSpPr>
          <p:cNvPr id="18435" name="Content Placeholder 2"/>
          <p:cNvSpPr>
            <a:spLocks noGrp="1"/>
          </p:cNvSpPr>
          <p:nvPr>
            <p:ph sz="quarter" idx="1"/>
          </p:nvPr>
        </p:nvSpPr>
        <p:spPr>
          <a:xfrm>
            <a:off x="152400" y="762000"/>
            <a:ext cx="8763000" cy="5867400"/>
          </a:xfrm>
          <a:solidFill>
            <a:schemeClr val="accent3">
              <a:lumMod val="75000"/>
              <a:alpha val="29000"/>
            </a:schemeClr>
          </a:solidFill>
        </p:spPr>
        <p:txBody>
          <a:bodyPr/>
          <a:lstStyle/>
          <a:p>
            <a:pPr eaLnBrk="1" hangingPunct="1">
              <a:buFont typeface="Arial" charset="0"/>
              <a:buNone/>
              <a:defRPr/>
            </a:pPr>
            <a:r>
              <a:rPr lang="en-US" dirty="0" smtClean="0"/>
              <a:t>    </a:t>
            </a:r>
            <a:r>
              <a:rPr lang="en-US" sz="2400" dirty="0" smtClean="0"/>
              <a:t>Subject to the provisions of this Act, no person shall take any part in the publication of any advertisement relating to a drug if the advertisement contains any matter which – </a:t>
            </a:r>
            <a:br>
              <a:rPr lang="en-US" sz="2400" dirty="0" smtClean="0"/>
            </a:br>
            <a:r>
              <a:rPr lang="en-US" dirty="0" smtClean="0"/>
              <a:t/>
            </a:r>
            <a:br>
              <a:rPr lang="en-US" dirty="0" smtClean="0"/>
            </a:br>
            <a:r>
              <a:rPr lang="en-US" dirty="0" smtClean="0"/>
              <a:t>(a) directly or indirectly gives a </a:t>
            </a:r>
            <a:r>
              <a:rPr lang="en-US" dirty="0" smtClean="0">
                <a:solidFill>
                  <a:srgbClr val="FF0000"/>
                </a:solidFill>
              </a:rPr>
              <a:t>false impression </a:t>
            </a:r>
            <a:r>
              <a:rPr lang="en-US" dirty="0" smtClean="0"/>
              <a:t>regarding the true character of the drug; or </a:t>
            </a:r>
          </a:p>
          <a:p>
            <a:pPr eaLnBrk="1" hangingPunct="1">
              <a:buFont typeface="Arial" charset="0"/>
              <a:buNone/>
              <a:defRPr/>
            </a:pPr>
            <a:r>
              <a:rPr lang="en-US" dirty="0" smtClean="0"/>
              <a:t/>
            </a:r>
            <a:br>
              <a:rPr lang="en-US" dirty="0" smtClean="0"/>
            </a:br>
            <a:r>
              <a:rPr lang="en-US" dirty="0" smtClean="0"/>
              <a:t>(b) make a </a:t>
            </a:r>
            <a:r>
              <a:rPr lang="en-US" dirty="0" smtClean="0">
                <a:solidFill>
                  <a:srgbClr val="FF0000"/>
                </a:solidFill>
              </a:rPr>
              <a:t>false claim </a:t>
            </a:r>
            <a:r>
              <a:rPr lang="en-US" dirty="0" smtClean="0"/>
              <a:t>for the drug; or </a:t>
            </a:r>
            <a:br>
              <a:rPr lang="en-US" dirty="0" smtClean="0"/>
            </a:br>
            <a:r>
              <a:rPr lang="en-US" dirty="0" smtClean="0"/>
              <a:t/>
            </a:r>
            <a:br>
              <a:rPr lang="en-US" dirty="0" smtClean="0"/>
            </a:br>
            <a:r>
              <a:rPr lang="en-US" dirty="0" smtClean="0"/>
              <a:t>(c) is otherwise </a:t>
            </a:r>
            <a:r>
              <a:rPr lang="en-US" dirty="0" smtClean="0">
                <a:solidFill>
                  <a:srgbClr val="FF0000"/>
                </a:solidFill>
              </a:rPr>
              <a:t>false or misleading in any material </a:t>
            </a:r>
            <a:r>
              <a:rPr lang="en-US" dirty="0" smtClean="0"/>
              <a:t>particular. </a:t>
            </a:r>
            <a:br>
              <a:rPr lang="en-US" dirty="0" smtClean="0"/>
            </a:b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639762"/>
          </a:xfrm>
        </p:spPr>
        <p:txBody>
          <a:bodyPr>
            <a:normAutofit/>
          </a:bodyPr>
          <a:lstStyle/>
          <a:p>
            <a:endParaRPr lang="en-US"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931E21EC-55EC-4791-8072-ED3533EAFA24}" type="slidenum">
              <a:rPr lang="en-US" smtClean="0"/>
              <a:pPr>
                <a:defRPr/>
              </a:pPr>
              <a:t>19</a:t>
            </a:fld>
            <a:endParaRPr lang="en-US"/>
          </a:p>
        </p:txBody>
      </p:sp>
      <p:pic>
        <p:nvPicPr>
          <p:cNvPr id="24579" name="Picture 2"/>
          <p:cNvPicPr>
            <a:picLocks noGrp="1" noChangeAspect="1" noChangeArrowheads="1"/>
          </p:cNvPicPr>
          <p:nvPr>
            <p:ph sz="quarter" idx="1"/>
          </p:nvPr>
        </p:nvPicPr>
        <p:blipFill>
          <a:blip r:embed="rId3"/>
          <a:srcRect/>
          <a:stretch>
            <a:fillRect/>
          </a:stretch>
        </p:blipFill>
        <p:spPr>
          <a:xfrm>
            <a:off x="0" y="990600"/>
            <a:ext cx="3048000" cy="3733800"/>
          </a:xfrm>
          <a:noFill/>
        </p:spPr>
      </p:pic>
      <p:pic>
        <p:nvPicPr>
          <p:cNvPr id="24580" name="Picture 3"/>
          <p:cNvPicPr>
            <a:picLocks noChangeAspect="1" noChangeArrowheads="1"/>
          </p:cNvPicPr>
          <p:nvPr/>
        </p:nvPicPr>
        <p:blipFill>
          <a:blip r:embed="rId4"/>
          <a:srcRect/>
          <a:stretch>
            <a:fillRect/>
          </a:stretch>
        </p:blipFill>
        <p:spPr bwMode="auto">
          <a:xfrm>
            <a:off x="3581400" y="1066800"/>
            <a:ext cx="5257800" cy="1905000"/>
          </a:xfrm>
          <a:prstGeom prst="rect">
            <a:avLst/>
          </a:prstGeom>
          <a:noFill/>
          <a:ln w="9525">
            <a:noFill/>
            <a:miter lim="800000"/>
            <a:headEnd/>
            <a:tailEnd/>
          </a:ln>
        </p:spPr>
      </p:pic>
      <p:pic>
        <p:nvPicPr>
          <p:cNvPr id="24581" name="Picture 4"/>
          <p:cNvPicPr>
            <a:picLocks noChangeAspect="1" noChangeArrowheads="1"/>
          </p:cNvPicPr>
          <p:nvPr/>
        </p:nvPicPr>
        <p:blipFill>
          <a:blip r:embed="rId5"/>
          <a:srcRect/>
          <a:stretch>
            <a:fillRect/>
          </a:stretch>
        </p:blipFill>
        <p:spPr bwMode="auto">
          <a:xfrm>
            <a:off x="5791200" y="3200400"/>
            <a:ext cx="2971800" cy="3505200"/>
          </a:xfrm>
          <a:prstGeom prst="rect">
            <a:avLst/>
          </a:prstGeom>
          <a:noFill/>
          <a:ln w="9525">
            <a:noFill/>
            <a:miter lim="800000"/>
            <a:headEnd/>
            <a:tailEnd/>
          </a:ln>
        </p:spPr>
      </p:pic>
      <p:pic>
        <p:nvPicPr>
          <p:cNvPr id="24582" name="Picture 6"/>
          <p:cNvPicPr>
            <a:picLocks noChangeAspect="1" noChangeArrowheads="1"/>
          </p:cNvPicPr>
          <p:nvPr/>
        </p:nvPicPr>
        <p:blipFill>
          <a:blip r:embed="rId6"/>
          <a:srcRect/>
          <a:stretch>
            <a:fillRect/>
          </a:stretch>
        </p:blipFill>
        <p:spPr bwMode="auto">
          <a:xfrm>
            <a:off x="2743200" y="3200400"/>
            <a:ext cx="25908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152400" y="1600200"/>
            <a:ext cx="8763000" cy="4572000"/>
          </a:xfrm>
          <a:solidFill>
            <a:schemeClr val="accent1">
              <a:lumMod val="60000"/>
              <a:lumOff val="40000"/>
              <a:alpha val="44000"/>
            </a:schemeClr>
          </a:solidFill>
        </p:spPr>
        <p:txBody>
          <a:bodyPr/>
          <a:lstStyle/>
          <a:p>
            <a:pPr eaLnBrk="1" hangingPunct="1">
              <a:defRPr/>
            </a:pPr>
            <a:r>
              <a:rPr lang="en-US" b="1" dirty="0" smtClean="0">
                <a:solidFill>
                  <a:srgbClr val="1C3D64"/>
                </a:solidFill>
              </a:rPr>
              <a:t>The Drugs and Magic Remedies (Objectionable Advertisements) Act, 1954 is an Act No. 21 of 1954.</a:t>
            </a:r>
          </a:p>
          <a:p>
            <a:pPr eaLnBrk="1" hangingPunct="1">
              <a:defRPr/>
            </a:pPr>
            <a:endParaRPr lang="en-GB" b="1" dirty="0" smtClean="0">
              <a:solidFill>
                <a:srgbClr val="1C3D64"/>
              </a:solidFill>
            </a:endParaRPr>
          </a:p>
          <a:p>
            <a:pPr eaLnBrk="1" hangingPunct="1">
              <a:defRPr/>
            </a:pPr>
            <a:r>
              <a:rPr lang="en-US" b="1" dirty="0" smtClean="0">
                <a:solidFill>
                  <a:srgbClr val="1C3D64"/>
                </a:solidFill>
              </a:rPr>
              <a:t>The Drugs and Magic Remedies (Objectionable Advertisements) Rules, 1955.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741A4934-D2AB-4F11-96B9-41FFA197AF6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52400" y="304800"/>
            <a:ext cx="8763000" cy="1143000"/>
          </a:xfrm>
          <a:solidFill>
            <a:schemeClr val="accent3">
              <a:lumMod val="75000"/>
              <a:alpha val="69000"/>
            </a:schemeClr>
          </a:solidFill>
        </p:spPr>
        <p:txBody>
          <a:bodyPr>
            <a:normAutofit fontScale="90000"/>
          </a:bodyPr>
          <a:lstStyle/>
          <a:p>
            <a:pPr eaLnBrk="1" hangingPunct="1">
              <a:defRPr/>
            </a:pPr>
            <a:r>
              <a:rPr lang="en-US" dirty="0" smtClean="0"/>
              <a:t/>
            </a:r>
            <a:br>
              <a:rPr lang="en-US" dirty="0" smtClean="0"/>
            </a:br>
            <a:r>
              <a:rPr lang="en-US" sz="2800" dirty="0" smtClean="0">
                <a:solidFill>
                  <a:srgbClr val="C00000"/>
                </a:solidFill>
              </a:rPr>
              <a:t>Prohibition of advertisement of magic remedies for treatment of certain diseases and disorders </a:t>
            </a:r>
            <a:r>
              <a:rPr lang="en-US" dirty="0" smtClean="0">
                <a:solidFill>
                  <a:srgbClr val="C00000"/>
                </a:solidFill>
              </a:rPr>
              <a:t/>
            </a:r>
            <a:br>
              <a:rPr lang="en-US" dirty="0" smtClean="0">
                <a:solidFill>
                  <a:srgbClr val="C00000"/>
                </a:solidFill>
              </a:rPr>
            </a:br>
            <a:endParaRPr lang="en-US" dirty="0" smtClean="0">
              <a:solidFill>
                <a:srgbClr val="C000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0FF12443-B543-420B-B98E-E134CCEB6076}" type="slidenum">
              <a:rPr lang="en-US" smtClean="0"/>
              <a:pPr>
                <a:defRPr/>
              </a:pPr>
              <a:t>20</a:t>
            </a:fld>
            <a:endParaRPr lang="en-US"/>
          </a:p>
        </p:txBody>
      </p:sp>
      <p:sp>
        <p:nvSpPr>
          <p:cNvPr id="19459" name="Content Placeholder 2"/>
          <p:cNvSpPr>
            <a:spLocks noGrp="1"/>
          </p:cNvSpPr>
          <p:nvPr>
            <p:ph sz="quarter" idx="1"/>
          </p:nvPr>
        </p:nvSpPr>
        <p:spPr>
          <a:xfrm>
            <a:off x="152400" y="1524000"/>
            <a:ext cx="8763000" cy="5105400"/>
          </a:xfrm>
          <a:solidFill>
            <a:schemeClr val="accent3">
              <a:lumMod val="75000"/>
              <a:alpha val="43000"/>
            </a:schemeClr>
          </a:solidFill>
        </p:spPr>
        <p:txBody>
          <a:bodyPr/>
          <a:lstStyle/>
          <a:p>
            <a:pPr eaLnBrk="1" hangingPunct="1">
              <a:buFont typeface="Arial" charset="0"/>
              <a:buNone/>
              <a:defRPr/>
            </a:pPr>
            <a:r>
              <a:rPr lang="en-US" dirty="0" smtClean="0"/>
              <a:t>    </a:t>
            </a:r>
            <a:r>
              <a:rPr lang="en-US" b="1" dirty="0" smtClean="0"/>
              <a:t>No person carrying on or purporting to carry on the profession of </a:t>
            </a:r>
            <a:r>
              <a:rPr lang="en-US" b="1" dirty="0" smtClean="0">
                <a:solidFill>
                  <a:srgbClr val="FF0000"/>
                </a:solidFill>
              </a:rPr>
              <a:t>administering magic remedies </a:t>
            </a:r>
            <a:r>
              <a:rPr lang="en-US" b="1" dirty="0" smtClean="0"/>
              <a:t>shall take any part in the publication of any advertisement referring to any magic remedy which directly or indirectly claims to be efficacious for any of the purpose specified in Section 3. </a:t>
            </a:r>
            <a:br>
              <a:rPr lang="en-US" b="1" dirty="0" smtClean="0"/>
            </a:br>
            <a:endParaRPr lang="en-US"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792162"/>
          </a:xfrm>
        </p:spPr>
        <p:txBody>
          <a:bodyPr/>
          <a:lstStyle/>
          <a:p>
            <a:endParaRPr lang="en-US"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6C8A87CE-0B1F-4160-9D1F-EF03C223946B}" type="slidenum">
              <a:rPr lang="en-US" smtClean="0"/>
              <a:pPr>
                <a:defRPr/>
              </a:pPr>
              <a:t>21</a:t>
            </a:fld>
            <a:endParaRPr lang="en-US"/>
          </a:p>
        </p:txBody>
      </p:sp>
      <p:pic>
        <p:nvPicPr>
          <p:cNvPr id="26627" name="Picture 2"/>
          <p:cNvPicPr>
            <a:picLocks noGrp="1" noChangeAspect="1" noChangeArrowheads="1"/>
          </p:cNvPicPr>
          <p:nvPr>
            <p:ph sz="quarter" idx="1"/>
          </p:nvPr>
        </p:nvPicPr>
        <p:blipFill>
          <a:blip r:embed="rId3"/>
          <a:srcRect/>
          <a:stretch>
            <a:fillRect/>
          </a:stretch>
        </p:blipFill>
        <p:spPr>
          <a:xfrm>
            <a:off x="228600" y="1524000"/>
            <a:ext cx="2743200" cy="2438400"/>
          </a:xfrm>
          <a:noFill/>
        </p:spPr>
      </p:pic>
      <p:pic>
        <p:nvPicPr>
          <p:cNvPr id="26628" name="Picture 3"/>
          <p:cNvPicPr>
            <a:picLocks noChangeAspect="1" noChangeArrowheads="1"/>
          </p:cNvPicPr>
          <p:nvPr/>
        </p:nvPicPr>
        <p:blipFill>
          <a:blip r:embed="rId4"/>
          <a:srcRect/>
          <a:stretch>
            <a:fillRect/>
          </a:stretch>
        </p:blipFill>
        <p:spPr bwMode="auto">
          <a:xfrm>
            <a:off x="3276600" y="1524000"/>
            <a:ext cx="2590800" cy="2438400"/>
          </a:xfrm>
          <a:prstGeom prst="rect">
            <a:avLst/>
          </a:prstGeom>
          <a:noFill/>
          <a:ln w="9525">
            <a:noFill/>
            <a:miter lim="800000"/>
            <a:headEnd/>
            <a:tailEnd/>
          </a:ln>
        </p:spPr>
      </p:pic>
      <p:pic>
        <p:nvPicPr>
          <p:cNvPr id="26629" name="Picture 4"/>
          <p:cNvPicPr>
            <a:picLocks noChangeAspect="1" noChangeArrowheads="1"/>
          </p:cNvPicPr>
          <p:nvPr/>
        </p:nvPicPr>
        <p:blipFill>
          <a:blip r:embed="rId5"/>
          <a:srcRect/>
          <a:stretch>
            <a:fillRect/>
          </a:stretch>
        </p:blipFill>
        <p:spPr bwMode="auto">
          <a:xfrm>
            <a:off x="1447800" y="4267200"/>
            <a:ext cx="5943600" cy="2362200"/>
          </a:xfrm>
          <a:prstGeom prst="rect">
            <a:avLst/>
          </a:prstGeom>
          <a:noFill/>
          <a:ln w="9525">
            <a:noFill/>
            <a:miter lim="800000"/>
            <a:headEnd/>
            <a:tailEnd/>
          </a:ln>
        </p:spPr>
      </p:pic>
      <p:pic>
        <p:nvPicPr>
          <p:cNvPr id="26630" name="Picture 6"/>
          <p:cNvPicPr>
            <a:picLocks noChangeAspect="1" noChangeArrowheads="1"/>
          </p:cNvPicPr>
          <p:nvPr/>
        </p:nvPicPr>
        <p:blipFill>
          <a:blip r:embed="rId6"/>
          <a:srcRect/>
          <a:stretch>
            <a:fillRect/>
          </a:stretch>
        </p:blipFill>
        <p:spPr bwMode="auto">
          <a:xfrm>
            <a:off x="6019800" y="1524000"/>
            <a:ext cx="2819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74638"/>
            <a:ext cx="8686800" cy="868362"/>
          </a:xfrm>
          <a:solidFill>
            <a:schemeClr val="accent3">
              <a:alpha val="83000"/>
            </a:schemeClr>
          </a:solidFill>
        </p:spPr>
        <p:txBody>
          <a:bodyPr>
            <a:normAutofit fontScale="90000"/>
          </a:bodyPr>
          <a:lstStyle/>
          <a:p>
            <a:pPr eaLnBrk="1" hangingPunct="1">
              <a:defRPr/>
            </a:pPr>
            <a:r>
              <a:rPr lang="en-US" sz="2800" dirty="0" smtClean="0">
                <a:solidFill>
                  <a:srgbClr val="C00000"/>
                </a:solidFill>
              </a:rPr>
              <a:t>Prohibition of import into, and export from India of certain advertisements (section – 6)</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521DA737-96A3-41B9-B802-A5F8AF110F1B}" type="slidenum">
              <a:rPr lang="en-US" smtClean="0"/>
              <a:pPr>
                <a:defRPr/>
              </a:pPr>
              <a:t>22</a:t>
            </a:fld>
            <a:endParaRPr lang="en-US"/>
          </a:p>
        </p:txBody>
      </p:sp>
      <p:sp>
        <p:nvSpPr>
          <p:cNvPr id="20483" name="Content Placeholder 2"/>
          <p:cNvSpPr>
            <a:spLocks noGrp="1"/>
          </p:cNvSpPr>
          <p:nvPr>
            <p:ph sz="quarter" idx="1"/>
          </p:nvPr>
        </p:nvSpPr>
        <p:spPr>
          <a:xfrm>
            <a:off x="228600" y="1219200"/>
            <a:ext cx="8686800" cy="5410200"/>
          </a:xfrm>
          <a:solidFill>
            <a:schemeClr val="accent3">
              <a:alpha val="50000"/>
            </a:schemeClr>
          </a:solidFill>
        </p:spPr>
        <p:txBody>
          <a:bodyPr/>
          <a:lstStyle/>
          <a:p>
            <a:pPr eaLnBrk="1" hangingPunct="1">
              <a:buFont typeface="Arial" charset="0"/>
              <a:buNone/>
              <a:defRPr/>
            </a:pPr>
            <a:r>
              <a:rPr lang="en-US" dirty="0" smtClean="0"/>
              <a:t>    </a:t>
            </a:r>
            <a:r>
              <a:rPr lang="en-US" sz="2800" b="1" dirty="0" smtClean="0"/>
              <a:t>No person shall </a:t>
            </a:r>
            <a:r>
              <a:rPr lang="en-US" sz="2800" b="1" dirty="0" smtClean="0">
                <a:solidFill>
                  <a:srgbClr val="FF0000"/>
                </a:solidFill>
              </a:rPr>
              <a:t>import into, or export from</a:t>
            </a:r>
            <a:r>
              <a:rPr lang="en-US" sz="2800" b="1" dirty="0" smtClean="0"/>
              <a:t>, the territories to which this Act extends any document containing an advertisement of the nature referred to in Section 3, or Section 4, or Section 5, and any documents containing any such advertisement shall be deemed to be goods of which the import or export has been prohibited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152400"/>
            <a:ext cx="8229600" cy="487363"/>
          </a:xfrm>
          <a:solidFill>
            <a:srgbClr val="060728"/>
          </a:solidFill>
        </p:spPr>
        <p:txBody>
          <a:bodyPr>
            <a:normAutofit fontScale="90000"/>
          </a:bodyPr>
          <a:lstStyle/>
          <a:p>
            <a:pPr eaLnBrk="1" hangingPunct="1"/>
            <a:r>
              <a:rPr lang="en-US" sz="3200" b="1" smtClean="0">
                <a:solidFill>
                  <a:srgbClr val="FFFF00"/>
                </a:solidFill>
              </a:rPr>
              <a:t>Penalty (section 7)</a:t>
            </a:r>
            <a:r>
              <a:rPr lang="en-US" sz="4000" smtClean="0"/>
              <a:t>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CFCB0C3E-5C68-4330-B104-41AA61AFB576}" type="slidenum">
              <a:rPr lang="en-US" smtClean="0"/>
              <a:pPr>
                <a:defRPr/>
              </a:pPr>
              <a:t>23</a:t>
            </a:fld>
            <a:endParaRPr lang="en-US"/>
          </a:p>
        </p:txBody>
      </p:sp>
      <p:sp>
        <p:nvSpPr>
          <p:cNvPr id="28675" name="Content Placeholder 2"/>
          <p:cNvSpPr>
            <a:spLocks noGrp="1"/>
          </p:cNvSpPr>
          <p:nvPr>
            <p:ph sz="quarter" idx="1"/>
          </p:nvPr>
        </p:nvSpPr>
        <p:spPr>
          <a:xfrm>
            <a:off x="152400" y="762000"/>
            <a:ext cx="8839200" cy="5867400"/>
          </a:xfrm>
          <a:solidFill>
            <a:srgbClr val="6691C6"/>
          </a:solidFill>
        </p:spPr>
        <p:txBody>
          <a:bodyPr>
            <a:normAutofit/>
          </a:bodyPr>
          <a:lstStyle/>
          <a:p>
            <a:pPr eaLnBrk="1" hangingPunct="1">
              <a:buFont typeface="Arial" charset="0"/>
              <a:buNone/>
            </a:pPr>
            <a:r>
              <a:rPr lang="en-US" smtClean="0"/>
              <a:t>  </a:t>
            </a:r>
            <a:r>
              <a:rPr lang="en-US" sz="2800" smtClean="0"/>
              <a:t>Whoever contravenes any of the provisions of this Act [or the rules made there under] shall, on conviction, be punishable – </a:t>
            </a:r>
            <a:br>
              <a:rPr lang="en-US" sz="2800" smtClean="0"/>
            </a:br>
            <a:endParaRPr lang="en-US" sz="2800" smtClean="0"/>
          </a:p>
          <a:p>
            <a:pPr eaLnBrk="1" hangingPunct="1">
              <a:buFont typeface="Arial" charset="0"/>
              <a:buNone/>
            </a:pPr>
            <a:r>
              <a:rPr lang="en-US" sz="2800" smtClean="0"/>
              <a:t>    a) </a:t>
            </a:r>
            <a:r>
              <a:rPr lang="en-US" smtClean="0"/>
              <a:t>in the case of a </a:t>
            </a:r>
            <a:r>
              <a:rPr lang="en-US" b="1" smtClean="0">
                <a:solidFill>
                  <a:srgbClr val="FF0000"/>
                </a:solidFill>
              </a:rPr>
              <a:t>first conviction</a:t>
            </a:r>
            <a:r>
              <a:rPr lang="en-US" smtClean="0"/>
              <a:t>, with </a:t>
            </a:r>
            <a:r>
              <a:rPr lang="en-US" b="1" smtClean="0">
                <a:solidFill>
                  <a:srgbClr val="FF0000"/>
                </a:solidFill>
              </a:rPr>
              <a:t>imprisonment</a:t>
            </a:r>
            <a:r>
              <a:rPr lang="en-US" smtClean="0"/>
              <a:t> which may extend to </a:t>
            </a:r>
            <a:r>
              <a:rPr lang="en-US" b="1" smtClean="0">
                <a:solidFill>
                  <a:srgbClr val="FF0000"/>
                </a:solidFill>
              </a:rPr>
              <a:t>six months or with fine, or with both; </a:t>
            </a:r>
            <a:br>
              <a:rPr lang="en-US" b="1" smtClean="0">
                <a:solidFill>
                  <a:srgbClr val="FF0000"/>
                </a:solidFill>
              </a:rPr>
            </a:br>
            <a:r>
              <a:rPr lang="en-US" smtClean="0"/>
              <a:t>b) in the case of a </a:t>
            </a:r>
            <a:r>
              <a:rPr lang="en-US" b="1" smtClean="0">
                <a:solidFill>
                  <a:srgbClr val="FF0000"/>
                </a:solidFill>
              </a:rPr>
              <a:t>subsequent conviction</a:t>
            </a:r>
            <a:r>
              <a:rPr lang="en-US" smtClean="0"/>
              <a:t>, with </a:t>
            </a:r>
            <a:r>
              <a:rPr lang="en-US" b="1" smtClean="0">
                <a:solidFill>
                  <a:srgbClr val="FF0000"/>
                </a:solidFill>
              </a:rPr>
              <a:t>imprisonment</a:t>
            </a:r>
            <a:r>
              <a:rPr lang="en-US" smtClean="0"/>
              <a:t> which may extend to </a:t>
            </a:r>
            <a:r>
              <a:rPr lang="en-US" b="1" smtClean="0">
                <a:solidFill>
                  <a:srgbClr val="FF0000"/>
                </a:solidFill>
              </a:rPr>
              <a:t>one year, or with fine, or with both. </a:t>
            </a:r>
            <a:r>
              <a:rPr lang="en-US" smtClean="0"/>
              <a:t/>
            </a:r>
            <a:br>
              <a:rPr lang="en-US" smtClean="0"/>
            </a:br>
            <a:r>
              <a:rPr lang="en-US" smtClean="0"/>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28600"/>
            <a:ext cx="8229600" cy="457200"/>
          </a:xfrm>
        </p:spPr>
        <p:txBody>
          <a:bodyPr>
            <a:normAutofit fontScale="90000"/>
          </a:bodyPr>
          <a:lstStyle/>
          <a:p>
            <a:pPr eaLnBrk="1" hangingPunct="1"/>
            <a:r>
              <a:rPr lang="en-US" sz="2800" b="1" smtClean="0">
                <a:solidFill>
                  <a:srgbClr val="A20000"/>
                </a:solidFill>
              </a:rPr>
              <a:t>Powers of entry, search etc</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933EAB18-2B95-46AB-9633-4136F46D98C3}" type="slidenum">
              <a:rPr lang="en-US" smtClean="0"/>
              <a:pPr>
                <a:defRPr/>
              </a:pPr>
              <a:t>24</a:t>
            </a:fld>
            <a:endParaRPr lang="en-US"/>
          </a:p>
        </p:txBody>
      </p:sp>
      <p:sp>
        <p:nvSpPr>
          <p:cNvPr id="27651" name="Content Placeholder 2"/>
          <p:cNvSpPr>
            <a:spLocks noGrp="1"/>
          </p:cNvSpPr>
          <p:nvPr>
            <p:ph sz="quarter" idx="1"/>
          </p:nvPr>
        </p:nvSpPr>
        <p:spPr>
          <a:xfrm>
            <a:off x="152400" y="685800"/>
            <a:ext cx="8839200" cy="5943600"/>
          </a:xfrm>
          <a:solidFill>
            <a:schemeClr val="accent3">
              <a:lumMod val="40000"/>
              <a:lumOff val="60000"/>
            </a:schemeClr>
          </a:solidFill>
        </p:spPr>
        <p:txBody>
          <a:bodyPr/>
          <a:lstStyle/>
          <a:p>
            <a:pPr eaLnBrk="1" hangingPunct="1">
              <a:buFont typeface="Arial" charset="0"/>
              <a:buNone/>
              <a:defRPr/>
            </a:pPr>
            <a:r>
              <a:rPr lang="en-US" dirty="0" smtClean="0"/>
              <a:t> (1) </a:t>
            </a:r>
            <a:r>
              <a:rPr lang="en-US" sz="2400" b="1" dirty="0" smtClean="0"/>
              <a:t>Subject to the provisions of any rules made in this behalf, </a:t>
            </a:r>
            <a:r>
              <a:rPr lang="en-US" sz="2400" b="1" dirty="0" smtClean="0">
                <a:solidFill>
                  <a:srgbClr val="CE3C14"/>
                </a:solidFill>
              </a:rPr>
              <a:t>any Gazetted officer authorised by the state Government</a:t>
            </a:r>
            <a:r>
              <a:rPr lang="en-US" sz="2400" b="1" dirty="0" smtClean="0"/>
              <a:t> may, within the local limits of the area for which he is so authorised –</a:t>
            </a:r>
            <a:r>
              <a:rPr lang="en-US" b="1" dirty="0" smtClean="0"/>
              <a:t> </a:t>
            </a:r>
          </a:p>
          <a:p>
            <a:pPr eaLnBrk="1" hangingPunct="1">
              <a:buFont typeface="Arial" charset="0"/>
              <a:buNone/>
              <a:defRPr/>
            </a:pPr>
            <a:r>
              <a:rPr lang="en-US" b="1" dirty="0" smtClean="0"/>
              <a:t>   </a:t>
            </a:r>
            <a:r>
              <a:rPr lang="en-US" sz="2800" b="1" dirty="0" smtClean="0"/>
              <a:t>a) </a:t>
            </a:r>
            <a:r>
              <a:rPr lang="en-US" sz="2800" b="1" dirty="0" smtClean="0">
                <a:solidFill>
                  <a:srgbClr val="CE3C14"/>
                </a:solidFill>
              </a:rPr>
              <a:t>enter and search at all reasonable times</a:t>
            </a:r>
            <a:r>
              <a:rPr lang="en-US" sz="2800" b="1" dirty="0" smtClean="0"/>
              <a:t>, with such assistants, if any, as he considers necessary, any place in which he has reason to believe that an offence under this act has been or is being commited;</a:t>
            </a:r>
          </a:p>
          <a:p>
            <a:pPr eaLnBrk="1" hangingPunct="1">
              <a:buFont typeface="Arial" charset="0"/>
              <a:buNone/>
              <a:defRPr/>
            </a:pPr>
            <a:endParaRPr lang="en-US" sz="2800" b="1" dirty="0" smtClean="0"/>
          </a:p>
          <a:p>
            <a:pPr eaLnBrk="1" hangingPunct="1">
              <a:buFont typeface="Arial" charset="0"/>
              <a:buNone/>
              <a:defRPr/>
            </a:pPr>
            <a:r>
              <a:rPr lang="en-US" sz="2800" b="1" dirty="0" smtClean="0"/>
              <a:t>   b) </a:t>
            </a:r>
            <a:r>
              <a:rPr lang="en-US" sz="2800" b="1" dirty="0" smtClean="0">
                <a:solidFill>
                  <a:srgbClr val="CE3C14"/>
                </a:solidFill>
              </a:rPr>
              <a:t>seize any advertisement</a:t>
            </a:r>
            <a:r>
              <a:rPr lang="en-US" sz="2800" b="1" dirty="0" smtClean="0"/>
              <a:t> which he has reason to believe contravenes any of provisions of this 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52400"/>
            <a:ext cx="8229600" cy="487363"/>
          </a:xfrm>
        </p:spPr>
        <p:txBody>
          <a:bodyPr>
            <a:normAutofit fontScale="90000"/>
          </a:bodyPr>
          <a:lstStyle/>
          <a:p>
            <a:pPr eaLnBrk="1" hangingPunct="1"/>
            <a:r>
              <a:rPr lang="en-US" sz="2800" b="1" smtClean="0">
                <a:solidFill>
                  <a:srgbClr val="A20000"/>
                </a:solidFill>
              </a:rPr>
              <a:t>Powers of entry, search etc</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1FF07B7E-B8C5-4B41-9290-FF1DF1246636}" type="slidenum">
              <a:rPr lang="en-US" smtClean="0"/>
              <a:pPr>
                <a:defRPr/>
              </a:pPr>
              <a:t>25</a:t>
            </a:fld>
            <a:endParaRPr lang="en-US"/>
          </a:p>
        </p:txBody>
      </p:sp>
      <p:sp>
        <p:nvSpPr>
          <p:cNvPr id="28675" name="Content Placeholder 2"/>
          <p:cNvSpPr>
            <a:spLocks noGrp="1"/>
          </p:cNvSpPr>
          <p:nvPr>
            <p:ph sz="quarter" idx="1"/>
          </p:nvPr>
        </p:nvSpPr>
        <p:spPr>
          <a:xfrm>
            <a:off x="228600" y="762000"/>
            <a:ext cx="8763000" cy="5867400"/>
          </a:xfrm>
          <a:solidFill>
            <a:schemeClr val="accent3">
              <a:lumMod val="40000"/>
              <a:lumOff val="60000"/>
              <a:alpha val="99000"/>
            </a:schemeClr>
          </a:solidFill>
        </p:spPr>
        <p:txBody>
          <a:bodyPr>
            <a:normAutofit fontScale="92500" lnSpcReduction="10000"/>
          </a:bodyPr>
          <a:lstStyle/>
          <a:p>
            <a:pPr eaLnBrk="1" hangingPunct="1">
              <a:buFont typeface="Arial" charset="0"/>
              <a:buNone/>
              <a:defRPr/>
            </a:pPr>
            <a:r>
              <a:rPr lang="en-US" sz="2800" dirty="0" smtClean="0"/>
              <a:t>c</a:t>
            </a:r>
            <a:r>
              <a:rPr lang="en-US" sz="2800" b="1" dirty="0" smtClean="0"/>
              <a:t>) </a:t>
            </a:r>
            <a:r>
              <a:rPr lang="en-US" sz="2800" b="1" dirty="0" smtClean="0">
                <a:solidFill>
                  <a:srgbClr val="A20000"/>
                </a:solidFill>
              </a:rPr>
              <a:t>Examine any record, register, document</a:t>
            </a:r>
            <a:r>
              <a:rPr lang="en-US" sz="2800" b="1" dirty="0" smtClean="0"/>
              <a:t> or any other material object found in any place mentioned in clause (a) and </a:t>
            </a:r>
            <a:r>
              <a:rPr lang="en-US" sz="2800" b="1" dirty="0" smtClean="0">
                <a:solidFill>
                  <a:srgbClr val="A20000"/>
                </a:solidFill>
              </a:rPr>
              <a:t>seize </a:t>
            </a:r>
            <a:r>
              <a:rPr lang="en-US" sz="2800" b="1" dirty="0" smtClean="0"/>
              <a:t>the same if he has reason to believe that it may furnish evidence of the commission of an offence punishable under this act.</a:t>
            </a:r>
          </a:p>
          <a:p>
            <a:pPr eaLnBrk="1" hangingPunct="1">
              <a:buFont typeface="Arial" charset="0"/>
              <a:buNone/>
              <a:defRPr/>
            </a:pPr>
            <a:endParaRPr lang="en-US" sz="2800" dirty="0" smtClean="0"/>
          </a:p>
          <a:p>
            <a:pPr eaLnBrk="1" hangingPunct="1">
              <a:buFont typeface="Arial" charset="0"/>
              <a:buNone/>
              <a:defRPr/>
            </a:pPr>
            <a:r>
              <a:rPr lang="en-US" sz="2800" dirty="0" smtClean="0"/>
              <a:t>(2) </a:t>
            </a:r>
            <a:r>
              <a:rPr lang="en-US" sz="2800" b="1" dirty="0" smtClean="0"/>
              <a:t>Provisions of the code of criminal procedure, 1898 shall may apply to any search under this act.</a:t>
            </a:r>
          </a:p>
          <a:p>
            <a:pPr eaLnBrk="1" hangingPunct="1">
              <a:buFont typeface="Arial" charset="0"/>
              <a:buNone/>
              <a:defRPr/>
            </a:pPr>
            <a:endParaRPr lang="en-US" sz="2800" b="1" dirty="0" smtClean="0"/>
          </a:p>
          <a:p>
            <a:pPr eaLnBrk="1" hangingPunct="1">
              <a:buFont typeface="Arial" charset="0"/>
              <a:buNone/>
              <a:defRPr/>
            </a:pPr>
            <a:r>
              <a:rPr lang="en-US" sz="2800" b="1" dirty="0" smtClean="0"/>
              <a:t>(3) Where any person seizes anything under clause (b) or clause (c)  of sub section (1), he shall, as soon as may be inform a Magistrate and take his orders as to the custody thereof.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 y="0"/>
            <a:ext cx="8534400" cy="715963"/>
          </a:xfrm>
          <a:solidFill>
            <a:srgbClr val="638006">
              <a:alpha val="14117"/>
            </a:srgbClr>
          </a:solidFill>
        </p:spPr>
        <p:txBody>
          <a:bodyPr/>
          <a:lstStyle/>
          <a:p>
            <a:pPr eaLnBrk="1" hangingPunct="1"/>
            <a:r>
              <a:rPr lang="en-US" sz="2800" b="1" smtClean="0">
                <a:solidFill>
                  <a:srgbClr val="CE3C14"/>
                </a:solidFill>
              </a:rPr>
              <a:t>Offences by companies</a:t>
            </a:r>
            <a:r>
              <a:rPr lang="en-US" sz="4000" smtClean="0"/>
              <a:t>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71592907-B81B-4CF3-A750-155C598E06A8}" type="slidenum">
              <a:rPr lang="en-US" smtClean="0"/>
              <a:pPr>
                <a:defRPr/>
              </a:pPr>
              <a:t>26</a:t>
            </a:fld>
            <a:endParaRPr lang="en-US"/>
          </a:p>
        </p:txBody>
      </p:sp>
      <p:sp>
        <p:nvSpPr>
          <p:cNvPr id="29699" name="Content Placeholder 2"/>
          <p:cNvSpPr>
            <a:spLocks noGrp="1"/>
          </p:cNvSpPr>
          <p:nvPr>
            <p:ph sz="quarter" idx="1"/>
          </p:nvPr>
        </p:nvSpPr>
        <p:spPr>
          <a:xfrm>
            <a:off x="228600" y="685800"/>
            <a:ext cx="8610600" cy="5943600"/>
          </a:xfrm>
          <a:solidFill>
            <a:schemeClr val="accent3">
              <a:lumMod val="40000"/>
              <a:lumOff val="60000"/>
            </a:schemeClr>
          </a:solidFill>
        </p:spPr>
        <p:txBody>
          <a:bodyPr/>
          <a:lstStyle/>
          <a:p>
            <a:pPr eaLnBrk="1" hangingPunct="1">
              <a:buFont typeface="Arial" charset="0"/>
              <a:buNone/>
              <a:defRPr/>
            </a:pPr>
            <a:r>
              <a:rPr lang="en-US" sz="2400" dirty="0" smtClean="0"/>
              <a:t>(</a:t>
            </a:r>
            <a:r>
              <a:rPr lang="en-US" b="1" dirty="0" smtClean="0"/>
              <a:t>1)If the person contravening any of the provisions of this Act is a company, every person who, at the time the offence was committed, was in charge of, and was responsible to, the company for the conduct of the business of the company as well as the company shall be deemed to be guilty of the contravention and shall be liable to be proceeded against and punished accordingly:</a:t>
            </a:r>
          </a:p>
          <a:p>
            <a:pPr eaLnBrk="1" hangingPunct="1">
              <a:buFont typeface="Arial" charset="0"/>
              <a:buNone/>
              <a:defRPr/>
            </a:pPr>
            <a:r>
              <a:rPr lang="en-US" b="1"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 y="274638"/>
            <a:ext cx="8763000" cy="715962"/>
          </a:xfrm>
          <a:solidFill>
            <a:srgbClr val="638006">
              <a:alpha val="41176"/>
            </a:srgbClr>
          </a:solidFill>
        </p:spPr>
        <p:txBody>
          <a:bodyPr/>
          <a:lstStyle/>
          <a:p>
            <a:pPr eaLnBrk="1" hangingPunct="1"/>
            <a:r>
              <a:rPr lang="en-US" sz="3200" b="1" smtClean="0">
                <a:solidFill>
                  <a:srgbClr val="CE3C14"/>
                </a:solidFill>
              </a:rPr>
              <a:t>Jurisdiction to try offences</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DC38697E-8D88-42A5-84FF-6B51013F2780}" type="slidenum">
              <a:rPr lang="en-US" smtClean="0"/>
              <a:pPr>
                <a:defRPr/>
              </a:pPr>
              <a:t>27</a:t>
            </a:fld>
            <a:endParaRPr lang="en-US"/>
          </a:p>
        </p:txBody>
      </p:sp>
      <p:sp>
        <p:nvSpPr>
          <p:cNvPr id="30723" name="Content Placeholder 2"/>
          <p:cNvSpPr>
            <a:spLocks noGrp="1"/>
          </p:cNvSpPr>
          <p:nvPr>
            <p:ph sz="quarter" idx="1"/>
          </p:nvPr>
        </p:nvSpPr>
        <p:spPr>
          <a:xfrm>
            <a:off x="152400" y="990600"/>
            <a:ext cx="8763000" cy="5638800"/>
          </a:xfrm>
          <a:solidFill>
            <a:schemeClr val="accent3">
              <a:lumMod val="40000"/>
              <a:lumOff val="60000"/>
            </a:schemeClr>
          </a:solidFill>
          <a:ln>
            <a:solidFill>
              <a:srgbClr val="50840A"/>
            </a:solidFill>
          </a:ln>
        </p:spPr>
        <p:txBody>
          <a:bodyPr/>
          <a:lstStyle/>
          <a:p>
            <a:pPr eaLnBrk="1" hangingPunct="1">
              <a:buFont typeface="Arial" charset="0"/>
              <a:buNone/>
              <a:defRPr/>
            </a:pPr>
            <a:r>
              <a:rPr lang="en-US" dirty="0" smtClean="0"/>
              <a:t>  </a:t>
            </a:r>
          </a:p>
          <a:p>
            <a:pPr eaLnBrk="1" hangingPunct="1">
              <a:buFont typeface="Arial" charset="0"/>
              <a:buNone/>
              <a:defRPr/>
            </a:pPr>
            <a:endParaRPr lang="en-US" dirty="0" smtClean="0"/>
          </a:p>
          <a:p>
            <a:pPr eaLnBrk="1" hangingPunct="1">
              <a:buFont typeface="Arial" charset="0"/>
              <a:buNone/>
              <a:defRPr/>
            </a:pPr>
            <a:r>
              <a:rPr lang="en-US" dirty="0" smtClean="0"/>
              <a:t> </a:t>
            </a:r>
            <a:r>
              <a:rPr lang="en-US" b="1" dirty="0" smtClean="0"/>
              <a:t>No court inferior to that of a Presidency Magistrate or a Magistrate of first class shall try any offence punishable under this Act</a:t>
            </a:r>
            <a:r>
              <a:rPr lang="en-US" sz="2800" dirty="0" smtClean="0"/>
              <a:t>.</a:t>
            </a:r>
          </a:p>
          <a:p>
            <a:pPr>
              <a:buFont typeface="Arial" charset="0"/>
              <a:buNone/>
              <a:defRPr/>
            </a:pPr>
            <a:r>
              <a:rPr lang="en-US" sz="2800" b="1" dirty="0" smtClean="0"/>
              <a:t> </a:t>
            </a:r>
            <a:r>
              <a:rPr lang="en-US" sz="2800" b="1" dirty="0" smtClean="0">
                <a:solidFill>
                  <a:srgbClr val="CE3C14"/>
                </a:solidFill>
              </a:rPr>
              <a:t>Officers to be deemed to be public servants</a:t>
            </a:r>
            <a:endParaRPr lang="en-US" sz="2800" dirty="0" smtClean="0">
              <a:solidFill>
                <a:srgbClr val="CE3C14"/>
              </a:solidFill>
            </a:endParaRPr>
          </a:p>
          <a:p>
            <a:pPr>
              <a:buFont typeface="Arial" charset="0"/>
              <a:buNone/>
              <a:defRPr/>
            </a:pPr>
            <a:r>
              <a:rPr lang="en-US" sz="2800" dirty="0" smtClean="0"/>
              <a:t>   </a:t>
            </a:r>
            <a:r>
              <a:rPr lang="en-US" sz="2800" b="1" dirty="0" smtClean="0"/>
              <a:t>Every person authorized under section 8, shall be deemed to be a public servant within the meaning of section 21 of Indian Penal Code (Act 45 of 1860).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228600" y="304800"/>
            <a:ext cx="8763000" cy="563563"/>
          </a:xfrm>
          <a:solidFill>
            <a:srgbClr val="003366">
              <a:alpha val="45882"/>
            </a:srgbClr>
          </a:solidFill>
        </p:spPr>
        <p:txBody>
          <a:bodyPr>
            <a:normAutofit fontScale="90000"/>
          </a:bodyPr>
          <a:lstStyle/>
          <a:p>
            <a:r>
              <a:rPr lang="en-US" sz="3200" b="1" smtClean="0">
                <a:solidFill>
                  <a:srgbClr val="FFCC66"/>
                </a:solidFill>
              </a:rPr>
              <a:t>Savings – </a:t>
            </a:r>
            <a:r>
              <a:rPr lang="en-US" sz="2800" b="1" smtClean="0">
                <a:solidFill>
                  <a:srgbClr val="FFCC66"/>
                </a:solidFill>
              </a:rPr>
              <a:t>Nothing in this Act shall apply to :</a:t>
            </a:r>
            <a:r>
              <a:rPr lang="en-US" sz="4000" smtClean="0"/>
              <a:t>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E7353769-4A4D-48CB-B269-FD87B053ED2C}" type="slidenum">
              <a:rPr lang="en-US" smtClean="0"/>
              <a:pPr>
                <a:defRPr/>
              </a:pPr>
              <a:t>28</a:t>
            </a:fld>
            <a:endParaRPr lang="en-US"/>
          </a:p>
        </p:txBody>
      </p:sp>
      <p:sp>
        <p:nvSpPr>
          <p:cNvPr id="33795" name="Rectangle 3"/>
          <p:cNvSpPr>
            <a:spLocks noGrp="1"/>
          </p:cNvSpPr>
          <p:nvPr>
            <p:ph sz="quarter" idx="1"/>
          </p:nvPr>
        </p:nvSpPr>
        <p:spPr>
          <a:xfrm>
            <a:off x="228600" y="914400"/>
            <a:ext cx="8763000" cy="5715000"/>
          </a:xfrm>
          <a:solidFill>
            <a:srgbClr val="000058">
              <a:alpha val="89018"/>
            </a:srgbClr>
          </a:solidFill>
        </p:spPr>
        <p:txBody>
          <a:bodyPr>
            <a:normAutofit fontScale="92500"/>
          </a:bodyPr>
          <a:lstStyle/>
          <a:p>
            <a:pPr marL="533400" indent="-533400">
              <a:lnSpc>
                <a:spcPct val="90000"/>
              </a:lnSpc>
              <a:buFont typeface="Arial" charset="0"/>
              <a:buAutoNum type="alphaLcParenBoth"/>
            </a:pPr>
            <a:r>
              <a:rPr lang="en-US" sz="2800" smtClean="0">
                <a:solidFill>
                  <a:srgbClr val="FFFF00"/>
                </a:solidFill>
              </a:rPr>
              <a:t>any signboard or notice displayed by a registered medical practitioner on his premises indicating that treatment for any disease, disorder or condition specified in Section 3, the Schedule or the rules made under this Act, is undertaken in those premises; or </a:t>
            </a:r>
          </a:p>
          <a:p>
            <a:pPr marL="533400" indent="-533400">
              <a:lnSpc>
                <a:spcPct val="90000"/>
              </a:lnSpc>
              <a:buFont typeface="Arial" charset="0"/>
              <a:buAutoNum type="alphaLcParenBoth"/>
            </a:pPr>
            <a:r>
              <a:rPr lang="en-US" sz="2800" smtClean="0">
                <a:solidFill>
                  <a:srgbClr val="FFFF00"/>
                </a:solidFill>
              </a:rPr>
              <a:t>any treatise or book dealing with any of the matters specified in Section 3 from a bonafide scientific or social standpoint; or </a:t>
            </a:r>
            <a:br>
              <a:rPr lang="en-US" sz="2800" smtClean="0">
                <a:solidFill>
                  <a:srgbClr val="FFFF00"/>
                </a:solidFill>
              </a:rPr>
            </a:br>
            <a:endParaRPr lang="en-US" sz="2800" smtClean="0">
              <a:solidFill>
                <a:srgbClr val="FFFF00"/>
              </a:solidFill>
            </a:endParaRPr>
          </a:p>
          <a:p>
            <a:pPr marL="533400" indent="-533400">
              <a:lnSpc>
                <a:spcPct val="90000"/>
              </a:lnSpc>
              <a:buFont typeface="Arial" charset="0"/>
              <a:buAutoNum type="alphaLcParenBoth"/>
            </a:pPr>
            <a:r>
              <a:rPr lang="en-US" sz="2800" smtClean="0">
                <a:solidFill>
                  <a:srgbClr val="FFFF00"/>
                </a:solidFill>
              </a:rPr>
              <a:t> any advertisement relating to any drug sent confidentially in the manner prescribed under Section 16 only to a registered medical practitioner; or</a:t>
            </a:r>
            <a:r>
              <a:rPr lang="en-US" sz="2800" smtClean="0"/>
              <a:t> </a:t>
            </a:r>
            <a:br>
              <a:rPr lang="en-US" sz="2800" smtClean="0"/>
            </a:br>
            <a:r>
              <a:rPr lang="en-US" sz="2800" smtClean="0"/>
              <a:t/>
            </a:r>
            <a:br>
              <a:rPr lang="en-US" sz="2800" smtClean="0"/>
            </a:br>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381000"/>
            <a:ext cx="8305800" cy="715963"/>
          </a:xfrm>
          <a:solidFill>
            <a:schemeClr val="tx2">
              <a:alpha val="96077"/>
            </a:schemeClr>
          </a:solidFill>
        </p:spPr>
        <p:txBody>
          <a:bodyPr>
            <a:normAutofit fontScale="90000"/>
          </a:bodyPr>
          <a:lstStyle/>
          <a:p>
            <a:r>
              <a:rPr lang="en-US" sz="3600" b="1" smtClean="0">
                <a:solidFill>
                  <a:srgbClr val="FFCC66"/>
                </a:solidFill>
              </a:rPr>
              <a:t>Savings – </a:t>
            </a:r>
            <a:r>
              <a:rPr lang="en-US" sz="3200" b="1" smtClean="0">
                <a:solidFill>
                  <a:srgbClr val="FFCC66"/>
                </a:solidFill>
              </a:rPr>
              <a:t>Nothing in this Act shall apply to :</a:t>
            </a: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4146CAF7-451A-49AA-AD59-5F022A557F81}" type="slidenum">
              <a:rPr lang="en-US" smtClean="0"/>
              <a:pPr>
                <a:defRPr/>
              </a:pPr>
              <a:t>29</a:t>
            </a:fld>
            <a:endParaRPr lang="en-US"/>
          </a:p>
        </p:txBody>
      </p:sp>
      <p:sp>
        <p:nvSpPr>
          <p:cNvPr id="34819" name="Rectangle 3"/>
          <p:cNvSpPr>
            <a:spLocks noGrp="1"/>
          </p:cNvSpPr>
          <p:nvPr>
            <p:ph sz="quarter" idx="1"/>
          </p:nvPr>
        </p:nvSpPr>
        <p:spPr>
          <a:xfrm>
            <a:off x="457200" y="1371600"/>
            <a:ext cx="8229600" cy="5181600"/>
          </a:xfrm>
          <a:solidFill>
            <a:srgbClr val="000058"/>
          </a:solidFill>
        </p:spPr>
        <p:txBody>
          <a:bodyPr/>
          <a:lstStyle/>
          <a:p>
            <a:pPr marL="609600" indent="-609600">
              <a:buFont typeface="Arial" charset="0"/>
              <a:buNone/>
            </a:pPr>
            <a:r>
              <a:rPr lang="en-US" sz="2800" smtClean="0">
                <a:solidFill>
                  <a:srgbClr val="FFFF00"/>
                </a:solidFill>
              </a:rPr>
              <a:t>(d) any advertisement relating to a drug printed or published by the Government; or </a:t>
            </a:r>
            <a:br>
              <a:rPr lang="en-US" sz="2800" smtClean="0">
                <a:solidFill>
                  <a:srgbClr val="FFFF00"/>
                </a:solidFill>
              </a:rPr>
            </a:br>
            <a:endParaRPr lang="en-US" sz="2800" smtClean="0">
              <a:solidFill>
                <a:srgbClr val="FFFF00"/>
              </a:solidFill>
            </a:endParaRPr>
          </a:p>
          <a:p>
            <a:pPr marL="609600" indent="-609600">
              <a:buFont typeface="Arial" charset="0"/>
              <a:buNone/>
            </a:pPr>
            <a:r>
              <a:rPr lang="en-US" sz="2800" smtClean="0">
                <a:solidFill>
                  <a:srgbClr val="FFFF00"/>
                </a:solidFill>
              </a:rPr>
              <a:t>(e) any advertisement relating to a drug printed or published by any person with the previous sanction of the Government granted prior to the commencement of the Drugs and Magic Remedies (Objectionable Advertisement) Amendment Act, 1963 (42 of 1963); </a:t>
            </a:r>
            <a:br>
              <a:rPr lang="en-US" sz="2800" smtClean="0">
                <a:solidFill>
                  <a:srgbClr val="FFFF00"/>
                </a:solidFill>
              </a:rPr>
            </a:br>
            <a:r>
              <a:rPr lang="en-US" sz="2800" smtClean="0">
                <a:solidFill>
                  <a:srgbClr val="FFFF00"/>
                </a:solidFill>
              </a:rPr>
              <a:t/>
            </a:r>
            <a:br>
              <a:rPr lang="en-US" sz="2800" smtClean="0">
                <a:solidFill>
                  <a:srgbClr val="FFFF00"/>
                </a:solidFill>
              </a:rPr>
            </a:br>
            <a:endParaRPr lang="en-US" sz="2800" smtClean="0">
              <a:solidFill>
                <a:srgbClr val="FFFF00"/>
              </a:solidFill>
            </a:endParaRPr>
          </a:p>
          <a:p>
            <a:pPr marL="609600" indent="-609600">
              <a:buFont typeface="Arial" charset="0"/>
              <a:buNone/>
            </a:pPr>
            <a:endParaRPr lang="en-US" sz="280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b="1" smtClean="0"/>
              <a:t>Act &amp; Rule</a:t>
            </a:r>
            <a:endParaRPr lang="en-US" b="1"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5717021D-7316-4DC0-BBAC-98BEC1DEFD4D}" type="slidenum">
              <a:rPr lang="en-US" smtClean="0"/>
              <a:pPr>
                <a:defRPr/>
              </a:pPr>
              <a:t>3</a:t>
            </a:fld>
            <a:endParaRPr lang="en-US"/>
          </a:p>
        </p:txBody>
      </p:sp>
      <p:graphicFrame>
        <p:nvGraphicFramePr>
          <p:cNvPr id="5" name="Content Placeholder 4"/>
          <p:cNvGraphicFramePr>
            <a:graphicFrameLocks noGrp="1"/>
          </p:cNvGraphicFramePr>
          <p:nvPr>
            <p:ph sz="quarter" idx="1"/>
          </p:nvPr>
        </p:nvGraphicFramePr>
        <p:xfrm>
          <a:off x="228600" y="1600200"/>
          <a:ext cx="8915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30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228600" y="152400"/>
            <a:ext cx="8610600" cy="639763"/>
          </a:xfrm>
          <a:solidFill>
            <a:srgbClr val="060728">
              <a:alpha val="67058"/>
            </a:srgbClr>
          </a:solidFill>
        </p:spPr>
        <p:txBody>
          <a:bodyPr>
            <a:normAutofit fontScale="90000"/>
          </a:bodyPr>
          <a:lstStyle/>
          <a:p>
            <a:r>
              <a:rPr lang="en-US" sz="3200" b="1" smtClean="0">
                <a:solidFill>
                  <a:srgbClr val="FFFF00"/>
                </a:solidFill>
              </a:rPr>
              <a:t>Power to exempt from application of Act</a:t>
            </a:r>
            <a:endParaRPr lang="en-US" sz="3200" smtClean="0">
              <a:solidFill>
                <a:srgbClr val="FFFF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4F393CD8-F238-49B0-89BC-8DB779BA7799}" type="slidenum">
              <a:rPr lang="en-US" smtClean="0"/>
              <a:pPr>
                <a:defRPr/>
              </a:pPr>
              <a:t>30</a:t>
            </a:fld>
            <a:endParaRPr lang="en-US"/>
          </a:p>
        </p:txBody>
      </p:sp>
      <p:sp>
        <p:nvSpPr>
          <p:cNvPr id="35843" name="Rectangle 3"/>
          <p:cNvSpPr>
            <a:spLocks noGrp="1"/>
          </p:cNvSpPr>
          <p:nvPr>
            <p:ph sz="quarter" idx="1"/>
          </p:nvPr>
        </p:nvSpPr>
        <p:spPr>
          <a:xfrm>
            <a:off x="152400" y="990600"/>
            <a:ext cx="8763000" cy="5638800"/>
          </a:xfrm>
          <a:solidFill>
            <a:srgbClr val="002060">
              <a:alpha val="83136"/>
            </a:srgbClr>
          </a:solidFill>
        </p:spPr>
        <p:txBody>
          <a:bodyPr/>
          <a:lstStyle/>
          <a:p>
            <a:pPr algn="just">
              <a:buFont typeface="Arial" charset="0"/>
              <a:buNone/>
            </a:pPr>
            <a:r>
              <a:rPr lang="en-US" smtClean="0"/>
              <a:t>    </a:t>
            </a:r>
            <a:r>
              <a:rPr lang="en-US" sz="2800" smtClean="0">
                <a:solidFill>
                  <a:srgbClr val="FFC000"/>
                </a:solidFill>
              </a:rPr>
              <a:t>If in the opinion of the Central Government public interest requires that the advertisement of any specified drug or class of drugs </a:t>
            </a:r>
            <a:r>
              <a:rPr lang="en-US" sz="2800" baseline="30000" smtClean="0">
                <a:solidFill>
                  <a:srgbClr val="FFC000"/>
                </a:solidFill>
              </a:rPr>
              <a:t>1</a:t>
            </a:r>
            <a:r>
              <a:rPr lang="en-US" sz="2800" smtClean="0">
                <a:solidFill>
                  <a:srgbClr val="FFC000"/>
                </a:solidFill>
              </a:rPr>
              <a:t>[or any specified class of advertisements relating to drugs] should be permitted; it may, by notification in the Official Gazzette, direct that the provisions of sections 3, 4, 5 and 6 or any one of such provisions shall not apply or shall apply subject to such conditions as may be specified in the notification to or in relation to the advertisement of any such drug or class of drugs </a:t>
            </a:r>
            <a:r>
              <a:rPr lang="en-US" sz="2800" baseline="30000" smtClean="0">
                <a:solidFill>
                  <a:srgbClr val="FFC000"/>
                </a:solidFill>
              </a:rPr>
              <a:t>1</a:t>
            </a:r>
            <a:r>
              <a:rPr lang="en-US" sz="2800" smtClean="0">
                <a:solidFill>
                  <a:srgbClr val="FFC000"/>
                </a:solidFill>
              </a:rPr>
              <a:t>[or any specified class of advertisement relating to drugs].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a:solidFill>
            <a:srgbClr val="060728"/>
          </a:solidFill>
        </p:spPr>
        <p:txBody>
          <a:bodyPr>
            <a:normAutofit fontScale="90000"/>
          </a:bodyPr>
          <a:lstStyle/>
          <a:p>
            <a:pPr>
              <a:defRPr/>
            </a:pPr>
            <a:r>
              <a:rPr lang="en-US" sz="3200" b="1" dirty="0" smtClean="0">
                <a:solidFill>
                  <a:schemeClr val="accent6">
                    <a:lumMod val="75000"/>
                  </a:schemeClr>
                </a:solidFill>
              </a:rPr>
              <a:t>Power to make rules</a:t>
            </a:r>
            <a:endParaRPr lang="en-US" sz="3200" dirty="0">
              <a:solidFill>
                <a:schemeClr val="accent6">
                  <a:lumMod val="75000"/>
                </a:schemeClr>
              </a:solidFill>
            </a:endParaRPr>
          </a:p>
        </p:txBody>
      </p:sp>
      <p:sp>
        <p:nvSpPr>
          <p:cNvPr id="4" name="Footer Placeholder 3"/>
          <p:cNvSpPr>
            <a:spLocks noGrp="1"/>
          </p:cNvSpPr>
          <p:nvPr>
            <p:ph type="ftr" sz="quarter" idx="11"/>
          </p:nvPr>
        </p:nvSpPr>
        <p:spPr/>
        <p:txBody>
          <a:bodyPr/>
          <a:lstStyle/>
          <a:p>
            <a:pPr>
              <a:defRPr/>
            </a:pPr>
            <a:r>
              <a:rPr lang="en-US"/>
              <a:t>www.similima.com</a:t>
            </a:r>
          </a:p>
        </p:txBody>
      </p:sp>
      <p:sp>
        <p:nvSpPr>
          <p:cNvPr id="5" name="Slide Number Placeholder 4"/>
          <p:cNvSpPr>
            <a:spLocks noGrp="1"/>
          </p:cNvSpPr>
          <p:nvPr>
            <p:ph type="sldNum" sz="quarter" idx="12"/>
          </p:nvPr>
        </p:nvSpPr>
        <p:spPr/>
        <p:txBody>
          <a:bodyPr/>
          <a:lstStyle/>
          <a:p>
            <a:pPr>
              <a:defRPr/>
            </a:pPr>
            <a:fld id="{9042D7F1-5948-4F2E-8837-5833E5C21A13}" type="slidenum">
              <a:rPr lang="en-US" smtClean="0"/>
              <a:pPr>
                <a:defRPr/>
              </a:pPr>
              <a:t>31</a:t>
            </a:fld>
            <a:endParaRPr lang="en-US"/>
          </a:p>
        </p:txBody>
      </p:sp>
      <p:sp>
        <p:nvSpPr>
          <p:cNvPr id="3" name="Content Placeholder 2"/>
          <p:cNvSpPr>
            <a:spLocks noGrp="1"/>
          </p:cNvSpPr>
          <p:nvPr>
            <p:ph sz="quarter" idx="1"/>
          </p:nvPr>
        </p:nvSpPr>
        <p:spPr>
          <a:xfrm>
            <a:off x="152400" y="914400"/>
            <a:ext cx="8763000" cy="5791200"/>
          </a:xfrm>
          <a:solidFill>
            <a:srgbClr val="060728">
              <a:alpha val="75000"/>
            </a:srgbClr>
          </a:solidFill>
        </p:spPr>
        <p:txBody>
          <a:bodyPr/>
          <a:lstStyle/>
          <a:p>
            <a:pPr>
              <a:buFont typeface="Arial" charset="0"/>
              <a:buNone/>
              <a:defRPr/>
            </a:pPr>
            <a:endParaRPr lang="en-US" sz="2800" dirty="0" smtClean="0">
              <a:solidFill>
                <a:schemeClr val="accent6">
                  <a:lumMod val="40000"/>
                  <a:lumOff val="60000"/>
                </a:schemeClr>
              </a:solidFill>
            </a:endParaRPr>
          </a:p>
          <a:p>
            <a:pPr>
              <a:buFont typeface="Arial" charset="0"/>
              <a:buNone/>
              <a:defRPr/>
            </a:pPr>
            <a:r>
              <a:rPr lang="en-US" sz="2800" dirty="0" smtClean="0">
                <a:solidFill>
                  <a:schemeClr val="accent6">
                    <a:lumMod val="40000"/>
                    <a:lumOff val="60000"/>
                  </a:schemeClr>
                </a:solidFill>
              </a:rPr>
              <a:t>(1) The Central Government may, by notification in the Official Gazzette, make rules for carrying out the purposes of this Act.</a:t>
            </a:r>
          </a:p>
          <a:p>
            <a:pPr>
              <a:buFont typeface="Arial" charset="0"/>
              <a:buNone/>
              <a:defRPr/>
            </a:pPr>
            <a:r>
              <a:rPr lang="en-US" sz="2800" dirty="0" smtClean="0">
                <a:solidFill>
                  <a:schemeClr val="accent6">
                    <a:lumMod val="40000"/>
                    <a:lumOff val="60000"/>
                  </a:schemeClr>
                </a:solidFill>
              </a:rPr>
              <a:t>(2) In particular and without prejudice to the generality of the foregoing power, such rules may-</a:t>
            </a:r>
          </a:p>
          <a:p>
            <a:pPr>
              <a:buFont typeface="Arial" charset="0"/>
              <a:buNone/>
              <a:defRPr/>
            </a:pPr>
            <a:r>
              <a:rPr lang="en-US" sz="2800" dirty="0" smtClean="0">
                <a:solidFill>
                  <a:schemeClr val="accent6">
                    <a:lumMod val="40000"/>
                    <a:lumOff val="60000"/>
                  </a:schemeClr>
                </a:solidFill>
              </a:rPr>
              <a:t>    (a) specify any [disease, disorder or condition] to which the provisions of section 3 shall apply;</a:t>
            </a:r>
          </a:p>
          <a:p>
            <a:pPr>
              <a:buFont typeface="Arial" charset="0"/>
              <a:buNone/>
              <a:defRPr/>
            </a:pPr>
            <a:r>
              <a:rPr lang="en-US" sz="2800" dirty="0" smtClean="0">
                <a:solidFill>
                  <a:schemeClr val="accent6">
                    <a:lumMod val="40000"/>
                    <a:lumOff val="60000"/>
                  </a:schemeClr>
                </a:solidFill>
              </a:rPr>
              <a:t>    (b) prescribe the manner in which advertisements of articles or things referred to in clause (c) of section 14 may be sent confidentially.</a:t>
            </a:r>
            <a:endParaRPr lang="en-US" sz="28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487363"/>
          </a:xfrm>
          <a:solidFill>
            <a:schemeClr val="bg2">
              <a:lumMod val="25000"/>
              <a:alpha val="92000"/>
            </a:schemeClr>
          </a:solidFill>
        </p:spPr>
        <p:txBody>
          <a:bodyPr>
            <a:normAutofit fontScale="90000"/>
          </a:bodyPr>
          <a:lstStyle/>
          <a:p>
            <a:pPr>
              <a:defRPr/>
            </a:pPr>
            <a:r>
              <a:rPr lang="en-US" sz="3200" b="1" dirty="0" smtClean="0">
                <a:solidFill>
                  <a:schemeClr val="accent6">
                    <a:lumMod val="75000"/>
                  </a:schemeClr>
                </a:solidFill>
              </a:rPr>
              <a:t>Power to make rules</a:t>
            </a:r>
            <a:endParaRPr lang="en-US" sz="3200" dirty="0"/>
          </a:p>
        </p:txBody>
      </p:sp>
      <p:sp>
        <p:nvSpPr>
          <p:cNvPr id="4" name="Footer Placeholder 3"/>
          <p:cNvSpPr>
            <a:spLocks noGrp="1"/>
          </p:cNvSpPr>
          <p:nvPr>
            <p:ph type="ftr" sz="quarter" idx="11"/>
          </p:nvPr>
        </p:nvSpPr>
        <p:spPr/>
        <p:txBody>
          <a:bodyPr/>
          <a:lstStyle/>
          <a:p>
            <a:pPr>
              <a:defRPr/>
            </a:pPr>
            <a:r>
              <a:rPr lang="en-US"/>
              <a:t>www.similima.com</a:t>
            </a:r>
          </a:p>
        </p:txBody>
      </p:sp>
      <p:sp>
        <p:nvSpPr>
          <p:cNvPr id="5" name="Slide Number Placeholder 4"/>
          <p:cNvSpPr>
            <a:spLocks noGrp="1"/>
          </p:cNvSpPr>
          <p:nvPr>
            <p:ph type="sldNum" sz="quarter" idx="12"/>
          </p:nvPr>
        </p:nvSpPr>
        <p:spPr/>
        <p:txBody>
          <a:bodyPr/>
          <a:lstStyle/>
          <a:p>
            <a:pPr>
              <a:defRPr/>
            </a:pPr>
            <a:fld id="{9910A988-E291-4DD2-ADD0-1AF4CAAF079F}" type="slidenum">
              <a:rPr lang="en-US" smtClean="0"/>
              <a:pPr>
                <a:defRPr/>
              </a:pPr>
              <a:t>32</a:t>
            </a:fld>
            <a:endParaRPr lang="en-US"/>
          </a:p>
        </p:txBody>
      </p:sp>
      <p:sp>
        <p:nvSpPr>
          <p:cNvPr id="3" name="Content Placeholder 2"/>
          <p:cNvSpPr>
            <a:spLocks noGrp="1"/>
          </p:cNvSpPr>
          <p:nvPr>
            <p:ph sz="quarter" idx="1"/>
          </p:nvPr>
        </p:nvSpPr>
        <p:spPr>
          <a:xfrm>
            <a:off x="152400" y="762000"/>
            <a:ext cx="8839200" cy="5943600"/>
          </a:xfrm>
          <a:solidFill>
            <a:schemeClr val="tx1">
              <a:lumMod val="75000"/>
              <a:lumOff val="25000"/>
              <a:alpha val="99000"/>
            </a:schemeClr>
          </a:solidFill>
        </p:spPr>
        <p:txBody>
          <a:bodyPr>
            <a:normAutofit lnSpcReduction="10000"/>
          </a:bodyPr>
          <a:lstStyle/>
          <a:p>
            <a:pPr algn="just">
              <a:buFont typeface="Arial" charset="0"/>
              <a:buNone/>
              <a:defRPr/>
            </a:pPr>
            <a:r>
              <a:rPr lang="en-US" sz="2800" dirty="0" smtClean="0">
                <a:solidFill>
                  <a:schemeClr val="accent6">
                    <a:lumMod val="40000"/>
                    <a:lumOff val="60000"/>
                  </a:schemeClr>
                </a:solidFill>
              </a:rPr>
              <a:t>(3)Every rule made under this Act shall be laid as soon as may be after it is made, before each House of Parliament while it is in session for a total period of thirty days which may be comprised in one session or in two or more successive sessions and if before the expiry of session in which it is so laid or the successive sessions aforesaid, both Houses agree in making any modification in the rule or both Houses agree that the rule should not be made, the rule shall thereafter have effect only in such modified form or be of no effect, as the case may be; so, however, that any such modification or annulment shall be without prejudice to the validity of anything previously done under that rule.</a:t>
            </a:r>
            <a:endParaRPr lang="en-US" sz="28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487363"/>
          </a:xfrm>
          <a:solidFill>
            <a:schemeClr val="bg2">
              <a:lumMod val="25000"/>
              <a:alpha val="92000"/>
            </a:schemeClr>
          </a:solidFill>
        </p:spPr>
        <p:txBody>
          <a:bodyPr>
            <a:normAutofit fontScale="90000"/>
          </a:bodyPr>
          <a:lstStyle/>
          <a:p>
            <a:pPr>
              <a:defRPr/>
            </a:pPr>
            <a:r>
              <a:rPr lang="en-US" sz="3200" b="1" dirty="0" smtClean="0">
                <a:solidFill>
                  <a:schemeClr val="accent6">
                    <a:lumMod val="75000"/>
                  </a:schemeClr>
                </a:solidFill>
              </a:rPr>
              <a:t>DISEASES  WHICH ARE CLAIMED TO BE INCURABLE</a:t>
            </a:r>
            <a:endParaRPr lang="en-US" sz="3200" dirty="0"/>
          </a:p>
        </p:txBody>
      </p:sp>
      <p:sp>
        <p:nvSpPr>
          <p:cNvPr id="4" name="Footer Placeholder 3"/>
          <p:cNvSpPr>
            <a:spLocks noGrp="1"/>
          </p:cNvSpPr>
          <p:nvPr>
            <p:ph type="ftr" sz="quarter" idx="11"/>
          </p:nvPr>
        </p:nvSpPr>
        <p:spPr/>
        <p:txBody>
          <a:bodyPr/>
          <a:lstStyle/>
          <a:p>
            <a:pPr>
              <a:defRPr/>
            </a:pPr>
            <a:r>
              <a:rPr lang="en-US"/>
              <a:t>www.similima.com</a:t>
            </a:r>
          </a:p>
        </p:txBody>
      </p:sp>
      <p:sp>
        <p:nvSpPr>
          <p:cNvPr id="5" name="Slide Number Placeholder 4"/>
          <p:cNvSpPr>
            <a:spLocks noGrp="1"/>
          </p:cNvSpPr>
          <p:nvPr>
            <p:ph type="sldNum" sz="quarter" idx="12"/>
          </p:nvPr>
        </p:nvSpPr>
        <p:spPr/>
        <p:txBody>
          <a:bodyPr/>
          <a:lstStyle/>
          <a:p>
            <a:pPr>
              <a:defRPr/>
            </a:pPr>
            <a:fld id="{A777BD4C-ADA8-45F7-A7CB-E96D956825A5}" type="slidenum">
              <a:rPr lang="en-US" smtClean="0"/>
              <a:pPr>
                <a:defRPr/>
              </a:pPr>
              <a:t>33</a:t>
            </a:fld>
            <a:endParaRPr lang="en-US"/>
          </a:p>
        </p:txBody>
      </p:sp>
      <p:sp>
        <p:nvSpPr>
          <p:cNvPr id="3" name="Content Placeholder 2"/>
          <p:cNvSpPr>
            <a:spLocks noGrp="1"/>
          </p:cNvSpPr>
          <p:nvPr>
            <p:ph sz="quarter" idx="1"/>
          </p:nvPr>
        </p:nvSpPr>
        <p:spPr>
          <a:xfrm>
            <a:off x="152400" y="762000"/>
            <a:ext cx="8839200" cy="5943600"/>
          </a:xfrm>
          <a:solidFill>
            <a:schemeClr val="tx1">
              <a:lumMod val="75000"/>
              <a:lumOff val="25000"/>
              <a:alpha val="99000"/>
            </a:schemeClr>
          </a:solidFill>
        </p:spPr>
        <p:txBody>
          <a:bodyPr/>
          <a:lstStyle/>
          <a:p>
            <a:pPr algn="just">
              <a:buFont typeface="Arial" charset="0"/>
              <a:buNone/>
              <a:defRPr/>
            </a:pPr>
            <a:r>
              <a:rPr lang="en-US" sz="2800" dirty="0" smtClean="0">
                <a:solidFill>
                  <a:schemeClr val="accent6">
                    <a:lumMod val="40000"/>
                    <a:lumOff val="60000"/>
                  </a:schemeClr>
                </a:solidFill>
              </a:rPr>
              <a:t>	</a:t>
            </a:r>
            <a:r>
              <a:rPr lang="en-US" sz="2800" b="1" dirty="0" smtClean="0">
                <a:solidFill>
                  <a:srgbClr val="FFC000"/>
                </a:solidFill>
              </a:rPr>
              <a:t>APPENDICITIS</a:t>
            </a:r>
          </a:p>
          <a:p>
            <a:pPr algn="just">
              <a:buFont typeface="Arial" charset="0"/>
              <a:buNone/>
              <a:defRPr/>
            </a:pPr>
            <a:r>
              <a:rPr lang="en-US" sz="2800" b="1" dirty="0" smtClean="0">
                <a:solidFill>
                  <a:srgbClr val="FFC000"/>
                </a:solidFill>
              </a:rPr>
              <a:t>	BLINDNESS</a:t>
            </a:r>
          </a:p>
          <a:p>
            <a:pPr algn="just">
              <a:buFont typeface="Arial" charset="0"/>
              <a:buNone/>
              <a:defRPr/>
            </a:pPr>
            <a:r>
              <a:rPr lang="en-US" sz="2800" b="1" dirty="0" smtClean="0">
                <a:solidFill>
                  <a:srgbClr val="FFC000"/>
                </a:solidFill>
              </a:rPr>
              <a:t>	BALDNESS</a:t>
            </a:r>
          </a:p>
          <a:p>
            <a:pPr algn="just">
              <a:buFont typeface="Arial" charset="0"/>
              <a:buNone/>
              <a:defRPr/>
            </a:pPr>
            <a:r>
              <a:rPr lang="en-US" sz="2800" b="1" dirty="0" smtClean="0">
                <a:solidFill>
                  <a:srgbClr val="FFC000"/>
                </a:solidFill>
              </a:rPr>
              <a:t>	CANCER</a:t>
            </a:r>
          </a:p>
          <a:p>
            <a:pPr algn="just">
              <a:buFont typeface="Arial" charset="0"/>
              <a:buNone/>
              <a:defRPr/>
            </a:pPr>
            <a:r>
              <a:rPr lang="en-US" sz="2800" b="1" dirty="0" smtClean="0">
                <a:solidFill>
                  <a:srgbClr val="FFC000"/>
                </a:solidFill>
              </a:rPr>
              <a:t>	BRONCHIAL ASTHMA</a:t>
            </a:r>
          </a:p>
          <a:p>
            <a:pPr algn="just">
              <a:buFont typeface="Arial" charset="0"/>
              <a:buNone/>
              <a:defRPr/>
            </a:pPr>
            <a:r>
              <a:rPr lang="en-US" sz="2800" b="1" dirty="0" smtClean="0">
                <a:solidFill>
                  <a:srgbClr val="FFC000"/>
                </a:solidFill>
              </a:rPr>
              <a:t>	CONGENITAL MALFORMATIONS</a:t>
            </a:r>
          </a:p>
          <a:p>
            <a:pPr algn="just">
              <a:buFont typeface="Arial" charset="0"/>
              <a:buNone/>
              <a:defRPr/>
            </a:pPr>
            <a:r>
              <a:rPr lang="en-US" sz="2800" b="1" dirty="0" smtClean="0">
                <a:solidFill>
                  <a:srgbClr val="FFC000"/>
                </a:solidFill>
              </a:rPr>
              <a:t>	FORM AND STRUCTURE OF BREAST</a:t>
            </a:r>
          </a:p>
          <a:p>
            <a:pPr algn="just">
              <a:buFont typeface="Arial" charset="0"/>
              <a:buNone/>
              <a:defRPr/>
            </a:pPr>
            <a:r>
              <a:rPr lang="en-US" sz="2800" b="1" dirty="0" smtClean="0">
                <a:solidFill>
                  <a:srgbClr val="FFC000"/>
                </a:solidFill>
              </a:rPr>
              <a:t>	INCREASE IN BRAIN CAPACITY</a:t>
            </a:r>
          </a:p>
          <a:p>
            <a:pPr algn="just">
              <a:buFont typeface="Arial" charset="0"/>
              <a:buNone/>
              <a:defRPr/>
            </a:pPr>
            <a:r>
              <a:rPr lang="en-US" sz="2800" b="1" dirty="0" smtClean="0">
                <a:solidFill>
                  <a:srgbClr val="FFC000"/>
                </a:solidFill>
              </a:rPr>
              <a:t>	IMPROVEMENT OF MEMORY</a:t>
            </a:r>
          </a:p>
          <a:p>
            <a:pPr algn="just">
              <a:buFont typeface="Arial" charset="0"/>
              <a:buNone/>
              <a:defRPr/>
            </a:pPr>
            <a:r>
              <a:rPr lang="en-US" sz="2800" b="1" dirty="0" smtClean="0">
                <a:solidFill>
                  <a:srgbClr val="FFC000"/>
                </a:solidFill>
              </a:rPr>
              <a:t>	IMPROVEMENT IN HEIGHT OF ADULTS</a:t>
            </a:r>
          </a:p>
          <a:p>
            <a:pPr algn="just">
              <a:buFont typeface="Arial" charset="0"/>
              <a:buNone/>
              <a:defRPr/>
            </a:pPr>
            <a:r>
              <a:rPr lang="en-US" sz="2800" b="1" dirty="0" smtClean="0">
                <a:solidFill>
                  <a:srgbClr val="FFC000"/>
                </a:solidFill>
              </a:rPr>
              <a:t>	STAMMERING</a:t>
            </a:r>
            <a:endParaRPr lang="en-US" sz="28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BDDB14FE-57EF-4974-A6B3-B08D03BC2F5B}" type="slidenum">
              <a:rPr lang="en-US" smtClean="0"/>
              <a:pPr>
                <a:defRPr/>
              </a:pPr>
              <a:t>34</a:t>
            </a:fld>
            <a:endParaRPr lang="en-US"/>
          </a:p>
        </p:txBody>
      </p:sp>
      <p:sp>
        <p:nvSpPr>
          <p:cNvPr id="39938" name="Title 3"/>
          <p:cNvSpPr>
            <a:spLocks noGrp="1"/>
          </p:cNvSpPr>
          <p:nvPr>
            <p:ph type="ctrTitle"/>
          </p:nvPr>
        </p:nvSpPr>
        <p:spPr>
          <a:xfrm>
            <a:off x="685800" y="2130425"/>
            <a:ext cx="7772400" cy="2517775"/>
          </a:xfrm>
        </p:spPr>
        <p:txBody>
          <a:bodyPr>
            <a:normAutofit fontScale="90000"/>
          </a:bodyPr>
          <a:lstStyle/>
          <a:p>
            <a:r>
              <a:rPr lang="en-US" b="1" smtClean="0">
                <a:solidFill>
                  <a:srgbClr val="1C3D64"/>
                </a:solidFill>
              </a:rPr>
              <a:t>The Drugs and Magic Remedies (Objectionable Advertisements) Rules, 1955. </a:t>
            </a:r>
            <a:br>
              <a:rPr lang="en-US" b="1" smtClean="0">
                <a:solidFill>
                  <a:srgbClr val="1C3D64"/>
                </a:solidFill>
              </a:rPr>
            </a:br>
            <a:r>
              <a:rPr lang="en-US" sz="2800" b="1" smtClean="0">
                <a:solidFill>
                  <a:srgbClr val="1C3D64"/>
                </a:solidFill>
              </a:rPr>
              <a:t>Notification No.S.R.O.512,dt.26-02-1955</a:t>
            </a:r>
            <a:endParaRPr lang="en-US" sz="2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28600" y="0"/>
            <a:ext cx="8610600" cy="563563"/>
          </a:xfrm>
          <a:solidFill>
            <a:srgbClr val="1C3D64">
              <a:alpha val="85097"/>
            </a:srgbClr>
          </a:solidFill>
        </p:spPr>
        <p:txBody>
          <a:bodyPr>
            <a:normAutofit fontScale="90000"/>
          </a:bodyPr>
          <a:lstStyle/>
          <a:p>
            <a:r>
              <a:rPr lang="en-GB" sz="3200" b="1" smtClean="0">
                <a:solidFill>
                  <a:srgbClr val="FFFF00"/>
                </a:solidFill>
              </a:rPr>
              <a:t>Structure of the rule</a:t>
            </a:r>
            <a:endParaRPr lang="en-US" sz="3200"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DDF44549-B56F-4FEF-8B38-73A218B128C3}" type="slidenum">
              <a:rPr lang="en-US" smtClean="0"/>
              <a:pPr>
                <a:defRPr/>
              </a:pPr>
              <a:t>35</a:t>
            </a:fld>
            <a:endParaRPr lang="en-US"/>
          </a:p>
        </p:txBody>
      </p:sp>
      <p:graphicFrame>
        <p:nvGraphicFramePr>
          <p:cNvPr id="4" name="Content Placeholder 3"/>
          <p:cNvGraphicFramePr>
            <a:graphicFrameLocks noGrp="1"/>
          </p:cNvGraphicFramePr>
          <p:nvPr>
            <p:ph sz="quarter" idx="1"/>
          </p:nvPr>
        </p:nvGraphicFramePr>
        <p:xfrm>
          <a:off x="228600" y="609600"/>
          <a:ext cx="8610600" cy="6015240"/>
        </p:xfrm>
        <a:graphic>
          <a:graphicData uri="http://schemas.openxmlformats.org/drawingml/2006/table">
            <a:tbl>
              <a:tblPr firstRow="1" bandRow="1">
                <a:tableStyleId>{073A0DAA-6AF3-43AB-8588-CEC1D06C72B9}</a:tableStyleId>
              </a:tblPr>
              <a:tblGrid>
                <a:gridCol w="1066800"/>
                <a:gridCol w="7543800"/>
              </a:tblGrid>
              <a:tr h="579088">
                <a:tc>
                  <a:txBody>
                    <a:bodyPr/>
                    <a:lstStyle/>
                    <a:p>
                      <a:r>
                        <a:rPr lang="en-GB" sz="3200" dirty="0" smtClean="0"/>
                        <a:t>Rule</a:t>
                      </a:r>
                      <a:endParaRPr lang="en-US" sz="3200" dirty="0"/>
                    </a:p>
                  </a:txBody>
                  <a:tcPr marT="45717" marB="45717"/>
                </a:tc>
                <a:tc>
                  <a:txBody>
                    <a:bodyPr/>
                    <a:lstStyle/>
                    <a:p>
                      <a:pPr algn="ctr"/>
                      <a:r>
                        <a:rPr lang="en-GB" sz="3200" dirty="0" smtClean="0"/>
                        <a:t>Content</a:t>
                      </a:r>
                      <a:endParaRPr lang="en-US" sz="3200" dirty="0"/>
                    </a:p>
                  </a:txBody>
                  <a:tcPr marT="45717" marB="45717"/>
                </a:tc>
              </a:tr>
              <a:tr h="562372">
                <a:tc>
                  <a:txBody>
                    <a:bodyPr/>
                    <a:lstStyle/>
                    <a:p>
                      <a:pPr algn="ctr"/>
                      <a:r>
                        <a:rPr lang="en-GB" sz="2400" b="1" dirty="0" smtClean="0"/>
                        <a:t>1</a:t>
                      </a:r>
                      <a:endParaRPr lang="en-US" sz="2400" b="1" dirty="0"/>
                    </a:p>
                  </a:txBody>
                  <a:tcPr marT="45717" marB="45717"/>
                </a:tc>
                <a:tc>
                  <a:txBody>
                    <a:bodyPr/>
                    <a:lstStyle/>
                    <a:p>
                      <a:r>
                        <a:rPr lang="en-GB" sz="2400" dirty="0" smtClean="0"/>
                        <a:t>Short title &amp; Commencement</a:t>
                      </a:r>
                      <a:endParaRPr lang="en-US" sz="2400" dirty="0"/>
                    </a:p>
                  </a:txBody>
                  <a:tcPr marT="45717" marB="45717"/>
                </a:tc>
              </a:tr>
              <a:tr h="562372">
                <a:tc>
                  <a:txBody>
                    <a:bodyPr/>
                    <a:lstStyle/>
                    <a:p>
                      <a:pPr algn="ctr"/>
                      <a:r>
                        <a:rPr lang="en-GB" sz="2400" b="1" dirty="0" smtClean="0"/>
                        <a:t>2</a:t>
                      </a:r>
                      <a:endParaRPr lang="en-US" sz="2400" b="1" dirty="0"/>
                    </a:p>
                  </a:txBody>
                  <a:tcPr marT="45717" marB="45717"/>
                </a:tc>
                <a:tc>
                  <a:txBody>
                    <a:bodyPr/>
                    <a:lstStyle/>
                    <a:p>
                      <a:r>
                        <a:rPr lang="en-GB" sz="2400" dirty="0" smtClean="0"/>
                        <a:t>Definitions</a:t>
                      </a:r>
                      <a:endParaRPr lang="en-US" sz="2400" dirty="0"/>
                    </a:p>
                  </a:txBody>
                  <a:tcPr marT="45717" marB="45717"/>
                </a:tc>
              </a:tr>
              <a:tr h="822915">
                <a:tc>
                  <a:txBody>
                    <a:bodyPr/>
                    <a:lstStyle/>
                    <a:p>
                      <a:pPr algn="ctr"/>
                      <a:r>
                        <a:rPr lang="en-GB" sz="2400" b="1" dirty="0" smtClean="0"/>
                        <a:t>3</a:t>
                      </a:r>
                      <a:endParaRPr lang="en-US" sz="2400" b="1" dirty="0"/>
                    </a:p>
                  </a:txBody>
                  <a:tcPr marT="45717" marB="45717"/>
                </a:tc>
                <a:tc>
                  <a:txBody>
                    <a:bodyPr/>
                    <a:lstStyle/>
                    <a:p>
                      <a:r>
                        <a:rPr lang="en-GB" sz="2400" dirty="0" smtClean="0"/>
                        <a:t>Scrutiny of misleading  misleading advertisements  relating to drugs</a:t>
                      </a:r>
                      <a:endParaRPr lang="en-US" sz="2400" dirty="0"/>
                    </a:p>
                  </a:txBody>
                  <a:tcPr marT="45717" marB="45717"/>
                </a:tc>
              </a:tr>
              <a:tr h="822915">
                <a:tc>
                  <a:txBody>
                    <a:bodyPr/>
                    <a:lstStyle/>
                    <a:p>
                      <a:pPr algn="ctr"/>
                      <a:r>
                        <a:rPr lang="en-GB" sz="2400" b="1" dirty="0" smtClean="0"/>
                        <a:t>4</a:t>
                      </a:r>
                      <a:endParaRPr lang="en-US" sz="2400" b="1" dirty="0"/>
                    </a:p>
                  </a:txBody>
                  <a:tcPr marT="45717" marB="45717"/>
                </a:tc>
                <a:tc>
                  <a:txBody>
                    <a:bodyPr/>
                    <a:lstStyle/>
                    <a:p>
                      <a:r>
                        <a:rPr lang="en-GB" sz="2400" dirty="0" smtClean="0"/>
                        <a:t>Procedure to be followed in prohibiting import into &amp;</a:t>
                      </a:r>
                      <a:r>
                        <a:rPr lang="en-GB" sz="2400" baseline="0" dirty="0" smtClean="0"/>
                        <a:t> export from, India of certain advertisements</a:t>
                      </a:r>
                      <a:endParaRPr lang="en-US" sz="2400" dirty="0"/>
                    </a:p>
                  </a:txBody>
                  <a:tcPr marT="45717" marB="45717"/>
                </a:tc>
              </a:tr>
              <a:tr h="822915">
                <a:tc>
                  <a:txBody>
                    <a:bodyPr/>
                    <a:lstStyle/>
                    <a:p>
                      <a:pPr algn="ctr"/>
                      <a:r>
                        <a:rPr lang="en-GB" sz="2400" b="1" dirty="0" smtClean="0"/>
                        <a:t>5</a:t>
                      </a:r>
                      <a:endParaRPr lang="en-US" sz="2400" b="1" dirty="0"/>
                    </a:p>
                  </a:txBody>
                  <a:tcPr marT="45717" marB="45717"/>
                </a:tc>
                <a:tc>
                  <a:txBody>
                    <a:bodyPr/>
                    <a:lstStyle/>
                    <a:p>
                      <a:r>
                        <a:rPr lang="en-GB" sz="2400" dirty="0" smtClean="0"/>
                        <a:t>Manner in which advertisements may be sent confidentially</a:t>
                      </a:r>
                      <a:endParaRPr lang="en-US" sz="2400" dirty="0"/>
                    </a:p>
                  </a:txBody>
                  <a:tcPr marT="45717" marB="45717"/>
                </a:tc>
              </a:tr>
              <a:tr h="822915">
                <a:tc>
                  <a:txBody>
                    <a:bodyPr/>
                    <a:lstStyle/>
                    <a:p>
                      <a:pPr algn="ctr"/>
                      <a:r>
                        <a:rPr lang="en-GB" sz="2400" b="1" dirty="0" smtClean="0"/>
                        <a:t>6</a:t>
                      </a:r>
                      <a:endParaRPr lang="en-US" sz="2400" b="1" dirty="0"/>
                    </a:p>
                  </a:txBody>
                  <a:tcPr marT="45717" marB="45717"/>
                </a:tc>
                <a:tc>
                  <a:txBody>
                    <a:bodyPr/>
                    <a:lstStyle/>
                    <a:p>
                      <a:r>
                        <a:rPr lang="en-GB" sz="2400" dirty="0" smtClean="0"/>
                        <a:t>Prohibition of advertisement</a:t>
                      </a:r>
                      <a:r>
                        <a:rPr lang="en-GB" sz="2400" baseline="0" dirty="0" smtClean="0"/>
                        <a:t> of drugs for treatment of disease, etc</a:t>
                      </a:r>
                      <a:endParaRPr lang="en-US" sz="2400" dirty="0"/>
                    </a:p>
                  </a:txBody>
                  <a:tcPr marT="45717" marB="45717"/>
                </a:tc>
              </a:tr>
              <a:tr h="562372">
                <a:tc>
                  <a:txBody>
                    <a:bodyPr/>
                    <a:lstStyle/>
                    <a:p>
                      <a:endParaRPr lang="en-US" sz="2400" dirty="0"/>
                    </a:p>
                  </a:txBody>
                  <a:tcPr marT="45717" marB="45717"/>
                </a:tc>
                <a:tc>
                  <a:txBody>
                    <a:bodyPr/>
                    <a:lstStyle/>
                    <a:p>
                      <a:r>
                        <a:rPr lang="en-GB" sz="2400" dirty="0" smtClean="0"/>
                        <a:t>The Schedule</a:t>
                      </a:r>
                      <a:endParaRPr lang="en-US" sz="2400" dirty="0"/>
                    </a:p>
                  </a:txBody>
                  <a:tcPr marT="45717" marB="45717"/>
                </a:tc>
              </a:tr>
              <a:tr h="457175">
                <a:tc>
                  <a:txBody>
                    <a:bodyPr/>
                    <a:lstStyle/>
                    <a:p>
                      <a:endParaRPr lang="en-US" sz="2400"/>
                    </a:p>
                  </a:txBody>
                  <a:tcPr marT="45717" marB="45717"/>
                </a:tc>
                <a:tc>
                  <a:txBody>
                    <a:bodyPr/>
                    <a:lstStyle/>
                    <a:p>
                      <a:r>
                        <a:rPr lang="en-GB" sz="2400" dirty="0" smtClean="0"/>
                        <a:t>Notifications</a:t>
                      </a:r>
                      <a:endParaRPr lang="en-US" sz="2400" dirty="0"/>
                    </a:p>
                  </a:txBody>
                  <a:tcPr marT="45717" marB="45717"/>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838200"/>
          </a:xfrm>
          <a:solidFill>
            <a:srgbClr val="243E5E">
              <a:alpha val="81000"/>
            </a:srgbClr>
          </a:solidFill>
        </p:spPr>
        <p:txBody>
          <a:bodyPr>
            <a:normAutofit fontScale="90000"/>
          </a:bodyPr>
          <a:lstStyle/>
          <a:p>
            <a:pPr>
              <a:defRPr/>
            </a:pPr>
            <a:r>
              <a:rPr lang="en-GB" sz="3200" b="1" dirty="0" smtClean="0">
                <a:solidFill>
                  <a:schemeClr val="accent6">
                    <a:lumMod val="60000"/>
                    <a:lumOff val="40000"/>
                  </a:schemeClr>
                </a:solidFill>
              </a:rPr>
              <a:t>Scrutiny of misleading  advertisements  relating to drugs</a:t>
            </a:r>
            <a:endParaRPr lang="en-US" sz="3200" b="1" dirty="0">
              <a:solidFill>
                <a:schemeClr val="accent6">
                  <a:lumMod val="60000"/>
                  <a:lumOff val="40000"/>
                </a:schemeClr>
              </a:solidFill>
            </a:endParaRPr>
          </a:p>
        </p:txBody>
      </p:sp>
      <p:sp>
        <p:nvSpPr>
          <p:cNvPr id="3" name="Footer Placeholder 2"/>
          <p:cNvSpPr>
            <a:spLocks noGrp="1"/>
          </p:cNvSpPr>
          <p:nvPr>
            <p:ph type="ftr" sz="quarter" idx="11"/>
          </p:nvPr>
        </p:nvSpPr>
        <p:spPr/>
        <p:txBody>
          <a:bodyPr/>
          <a:lstStyle/>
          <a:p>
            <a:pPr>
              <a:defRPr/>
            </a:pPr>
            <a:r>
              <a:rPr lang="en-US"/>
              <a:t>www.similima.com</a:t>
            </a:r>
          </a:p>
        </p:txBody>
      </p:sp>
      <p:sp>
        <p:nvSpPr>
          <p:cNvPr id="4" name="Slide Number Placeholder 3"/>
          <p:cNvSpPr>
            <a:spLocks noGrp="1"/>
          </p:cNvSpPr>
          <p:nvPr>
            <p:ph type="sldNum" sz="quarter" idx="12"/>
          </p:nvPr>
        </p:nvSpPr>
        <p:spPr/>
        <p:txBody>
          <a:bodyPr/>
          <a:lstStyle/>
          <a:p>
            <a:pPr>
              <a:defRPr/>
            </a:pPr>
            <a:fld id="{9FCD3583-05B8-4819-A38C-92E32AF47A8B}" type="slidenum">
              <a:rPr lang="en-US" smtClean="0"/>
              <a:pPr>
                <a:defRPr/>
              </a:pPr>
              <a:t>36</a:t>
            </a:fld>
            <a:endParaRPr lang="en-US"/>
          </a:p>
        </p:txBody>
      </p:sp>
      <p:sp>
        <p:nvSpPr>
          <p:cNvPr id="41987" name="Content Placeholder 2"/>
          <p:cNvSpPr>
            <a:spLocks noGrp="1"/>
          </p:cNvSpPr>
          <p:nvPr>
            <p:ph sz="quarter" idx="1"/>
          </p:nvPr>
        </p:nvSpPr>
        <p:spPr>
          <a:xfrm>
            <a:off x="152400" y="1143000"/>
            <a:ext cx="8763000" cy="5486400"/>
          </a:xfrm>
          <a:solidFill>
            <a:srgbClr val="243E5E">
              <a:alpha val="20000"/>
            </a:srgbClr>
          </a:solidFill>
        </p:spPr>
        <p:txBody>
          <a:bodyPr>
            <a:normAutofit lnSpcReduction="10000"/>
          </a:bodyPr>
          <a:lstStyle/>
          <a:p>
            <a:pPr algn="just">
              <a:buFont typeface="Arial" charset="0"/>
              <a:buNone/>
            </a:pPr>
            <a:r>
              <a:rPr lang="en-GB" smtClean="0"/>
              <a:t>   </a:t>
            </a:r>
            <a:r>
              <a:rPr lang="en-GB" sz="2800" smtClean="0"/>
              <a:t>Any person authorised by the state Government in this behalf may, if satisfied, that an advertisement relating to a drug contravenes the provisions of section 1 by order, require the manufacturer,packer,distributer or seller of the drug to furnish within such time as may be allowed in this behalf by the person so authorised information regarding the composition of the drug or the ingredients thereof or any other information in regard to that drug as he deems necessary for holding the scrutiny of the advertisement, and where any such the drug to which the advertisement relates to comply with the order.</a:t>
            </a:r>
            <a:endParaRPr lang="en-US" sz="2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14400"/>
          </a:xfrm>
          <a:solidFill>
            <a:srgbClr val="243E5E">
              <a:alpha val="92000"/>
            </a:srgbClr>
          </a:solidFill>
        </p:spPr>
        <p:txBody>
          <a:bodyPr>
            <a:normAutofit fontScale="90000"/>
          </a:bodyPr>
          <a:lstStyle/>
          <a:p>
            <a:pPr>
              <a:defRPr/>
            </a:pPr>
            <a:r>
              <a:rPr lang="en-GB" sz="3200" b="1" dirty="0" smtClean="0">
                <a:solidFill>
                  <a:schemeClr val="accent6">
                    <a:lumMod val="60000"/>
                    <a:lumOff val="40000"/>
                  </a:schemeClr>
                </a:solidFill>
              </a:rPr>
              <a:t>Scrutiny of misleading   advertisements  relating to drugs</a:t>
            </a:r>
            <a:endParaRPr lang="en-US" sz="3200" dirty="0"/>
          </a:p>
        </p:txBody>
      </p:sp>
      <p:sp>
        <p:nvSpPr>
          <p:cNvPr id="3" name="Footer Placeholder 2"/>
          <p:cNvSpPr>
            <a:spLocks noGrp="1"/>
          </p:cNvSpPr>
          <p:nvPr>
            <p:ph type="ftr" sz="quarter" idx="11"/>
          </p:nvPr>
        </p:nvSpPr>
        <p:spPr/>
        <p:txBody>
          <a:bodyPr/>
          <a:lstStyle/>
          <a:p>
            <a:pPr>
              <a:defRPr/>
            </a:pPr>
            <a:r>
              <a:rPr lang="en-US"/>
              <a:t>www.similima.com</a:t>
            </a:r>
          </a:p>
        </p:txBody>
      </p:sp>
      <p:sp>
        <p:nvSpPr>
          <p:cNvPr id="4" name="Slide Number Placeholder 3"/>
          <p:cNvSpPr>
            <a:spLocks noGrp="1"/>
          </p:cNvSpPr>
          <p:nvPr>
            <p:ph type="sldNum" sz="quarter" idx="12"/>
          </p:nvPr>
        </p:nvSpPr>
        <p:spPr/>
        <p:txBody>
          <a:bodyPr/>
          <a:lstStyle/>
          <a:p>
            <a:pPr>
              <a:defRPr/>
            </a:pPr>
            <a:fld id="{365D6697-EF4D-4C0D-8EF1-7674F2F601EB}" type="slidenum">
              <a:rPr lang="en-US" smtClean="0"/>
              <a:pPr>
                <a:defRPr/>
              </a:pPr>
              <a:t>37</a:t>
            </a:fld>
            <a:endParaRPr lang="en-US"/>
          </a:p>
        </p:txBody>
      </p:sp>
      <p:sp>
        <p:nvSpPr>
          <p:cNvPr id="43011" name="Content Placeholder 2"/>
          <p:cNvSpPr>
            <a:spLocks noGrp="1"/>
          </p:cNvSpPr>
          <p:nvPr>
            <p:ph sz="quarter" idx="1"/>
          </p:nvPr>
        </p:nvSpPr>
        <p:spPr>
          <a:xfrm>
            <a:off x="228600" y="1295400"/>
            <a:ext cx="8534400" cy="5334000"/>
          </a:xfrm>
          <a:solidFill>
            <a:srgbClr val="243E5E">
              <a:alpha val="18823"/>
            </a:srgbClr>
          </a:solidFill>
        </p:spPr>
        <p:txBody>
          <a:bodyPr>
            <a:normAutofit lnSpcReduction="10000"/>
          </a:bodyPr>
          <a:lstStyle/>
          <a:p>
            <a:pPr algn="just">
              <a:buFont typeface="Arial" charset="0"/>
              <a:buNone/>
            </a:pPr>
            <a:r>
              <a:rPr lang="en-GB" smtClean="0"/>
              <a:t>    </a:t>
            </a:r>
            <a:r>
              <a:rPr lang="en-GB" sz="2800" smtClean="0"/>
              <a:t>Provided that no publisher or advertising agency of any medium for the dissemination of an advertisement elating to a drug shall be deemed to have made any such contravention merely by reason of the dissemination by him or it of any such advertisement, unless such publisher or advertising agency has failed to comply with any direction made by the authorised person in this behalf calling upon him or it to furnish the name and address of the manufacturer, packer,distributer, seller or advertising agency, as the case may be, who or which caused such advertisement to be disseminated.</a:t>
            </a:r>
            <a:endParaRPr lang="en-US" sz="2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28600" y="228600"/>
            <a:ext cx="8686800" cy="1143000"/>
          </a:xfrm>
          <a:solidFill>
            <a:schemeClr val="tx2">
              <a:lumMod val="40000"/>
              <a:lumOff val="60000"/>
              <a:alpha val="66000"/>
            </a:schemeClr>
          </a:solidFill>
        </p:spPr>
        <p:txBody>
          <a:bodyPr>
            <a:normAutofit fontScale="90000"/>
          </a:bodyPr>
          <a:lstStyle/>
          <a:p>
            <a:pPr>
              <a:defRPr/>
            </a:pPr>
            <a:r>
              <a:rPr lang="en-GB" sz="2800" b="1" dirty="0" smtClean="0">
                <a:solidFill>
                  <a:srgbClr val="C00000"/>
                </a:solidFill>
              </a:rPr>
              <a:t>Procedure to be followed in prohibiting import into &amp; export from, India of certain advertisements</a:t>
            </a:r>
            <a:r>
              <a:rPr lang="en-US" sz="2800" b="1" dirty="0" smtClean="0">
                <a:solidFill>
                  <a:srgbClr val="C00000"/>
                </a:solidFill>
              </a:rPr>
              <a:t/>
            </a:r>
            <a:br>
              <a:rPr lang="en-US" sz="2800" b="1" dirty="0" smtClean="0">
                <a:solidFill>
                  <a:srgbClr val="C00000"/>
                </a:solidFill>
              </a:rPr>
            </a:br>
            <a:endParaRPr lang="en-US" sz="2800" b="1" dirty="0" smtClean="0">
              <a:solidFill>
                <a:srgbClr val="C000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B7225B03-8187-4139-9F05-EA398E083B2A}" type="slidenum">
              <a:rPr lang="en-US" smtClean="0"/>
              <a:pPr>
                <a:defRPr/>
              </a:pPr>
              <a:t>38</a:t>
            </a:fld>
            <a:endParaRPr lang="en-US"/>
          </a:p>
        </p:txBody>
      </p:sp>
      <p:sp>
        <p:nvSpPr>
          <p:cNvPr id="41987" name="Content Placeholder 2"/>
          <p:cNvSpPr>
            <a:spLocks noGrp="1"/>
          </p:cNvSpPr>
          <p:nvPr>
            <p:ph sz="quarter" idx="1"/>
          </p:nvPr>
        </p:nvSpPr>
        <p:spPr>
          <a:xfrm>
            <a:off x="228600" y="1447800"/>
            <a:ext cx="8686800" cy="5181600"/>
          </a:xfrm>
          <a:solidFill>
            <a:schemeClr val="tx2">
              <a:lumMod val="20000"/>
              <a:lumOff val="80000"/>
              <a:alpha val="72000"/>
            </a:schemeClr>
          </a:solidFill>
        </p:spPr>
        <p:txBody>
          <a:bodyPr/>
          <a:lstStyle/>
          <a:p>
            <a:pPr>
              <a:buFont typeface="Arial" charset="0"/>
              <a:buNone/>
              <a:defRPr/>
            </a:pPr>
            <a:r>
              <a:rPr lang="en-US" sz="2800" dirty="0" smtClean="0"/>
              <a:t>(1)If the customs collector has reasons to believe that any consignment contains documents of the nature referred to in section 6, he may , and if requested by an officer appointed for the purposes by the Central Government, shall detain the consignment and dispose it of in accordance with the provisions of the Sea Customs Act 1878 and shall also inform the importer or exporter of the order so passed.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152400"/>
            <a:ext cx="8686800" cy="1066800"/>
          </a:xfrm>
          <a:solidFill>
            <a:schemeClr val="accent1">
              <a:lumMod val="75000"/>
              <a:alpha val="54000"/>
            </a:schemeClr>
          </a:solidFill>
        </p:spPr>
        <p:txBody>
          <a:bodyPr>
            <a:normAutofit fontScale="90000"/>
          </a:bodyPr>
          <a:lstStyle/>
          <a:p>
            <a:pPr>
              <a:defRPr/>
            </a:pPr>
            <a:r>
              <a:rPr lang="en-GB" sz="2800" b="1" dirty="0" smtClean="0">
                <a:solidFill>
                  <a:srgbClr val="990000"/>
                </a:solidFill>
              </a:rPr>
              <a:t>Manner in which advertisements may be sent confidentially</a:t>
            </a:r>
            <a:r>
              <a:rPr lang="en-US" sz="2800" b="1" dirty="0" smtClean="0">
                <a:solidFill>
                  <a:srgbClr val="990000"/>
                </a:solidFill>
              </a:rPr>
              <a:t/>
            </a:r>
            <a:br>
              <a:rPr lang="en-US" sz="2800" b="1" dirty="0" smtClean="0">
                <a:solidFill>
                  <a:srgbClr val="990000"/>
                </a:solidFill>
              </a:rPr>
            </a:br>
            <a:endParaRPr lang="en-US" sz="2800" b="1" dirty="0" smtClean="0">
              <a:solidFill>
                <a:srgbClr val="9900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079329A6-4CE9-4C9A-9E47-C3201845B202}" type="slidenum">
              <a:rPr lang="en-US" smtClean="0"/>
              <a:pPr>
                <a:defRPr/>
              </a:pPr>
              <a:t>39</a:t>
            </a:fld>
            <a:endParaRPr lang="en-US"/>
          </a:p>
        </p:txBody>
      </p:sp>
      <p:sp>
        <p:nvSpPr>
          <p:cNvPr id="43011" name="Content Placeholder 2"/>
          <p:cNvSpPr>
            <a:spLocks noGrp="1"/>
          </p:cNvSpPr>
          <p:nvPr>
            <p:ph sz="quarter" idx="1"/>
          </p:nvPr>
        </p:nvSpPr>
        <p:spPr>
          <a:xfrm>
            <a:off x="152400" y="1447800"/>
            <a:ext cx="8763000" cy="5029200"/>
          </a:xfrm>
          <a:solidFill>
            <a:schemeClr val="accent1">
              <a:lumMod val="75000"/>
              <a:alpha val="22000"/>
            </a:schemeClr>
          </a:solidFill>
        </p:spPr>
        <p:txBody>
          <a:bodyPr/>
          <a:lstStyle/>
          <a:p>
            <a:pPr algn="just">
              <a:buFont typeface="Arial" charset="0"/>
              <a:buNone/>
              <a:defRPr/>
            </a:pPr>
            <a:r>
              <a:rPr lang="en-US" sz="2800" dirty="0" smtClean="0"/>
              <a:t>    All documents containing advertisements relating to drugs referred to in clause (c) of sub –section (1) of section 14, shall be sent by post to a registered medical practitioner by name, or to a wholesale or retail chemist, the address of such registered medical practitioner or wholesaler or retail chemist being given. Such document shall be at the top, printed in indelible ink in a conspicuous manner, the words “For the use only of registered medical practitioners or a hospital or a laboratory.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1083FFE3-C0D1-401D-94A1-F2ECA223DEF7}" type="slidenum">
              <a:rPr lang="en-US" smtClean="0"/>
              <a:pPr>
                <a:defRPr/>
              </a:pPr>
              <a:t>4</a:t>
            </a:fld>
            <a:endParaRPr lang="en-US"/>
          </a:p>
        </p:txBody>
      </p:sp>
      <p:sp>
        <p:nvSpPr>
          <p:cNvPr id="9218" name="Title 5"/>
          <p:cNvSpPr>
            <a:spLocks noGrp="1"/>
          </p:cNvSpPr>
          <p:nvPr>
            <p:ph type="ctrTitle"/>
          </p:nvPr>
        </p:nvSpPr>
        <p:spPr>
          <a:xfrm>
            <a:off x="685800" y="2514600"/>
            <a:ext cx="7772400" cy="1470025"/>
          </a:xfrm>
        </p:spPr>
        <p:txBody>
          <a:bodyPr>
            <a:normAutofit fontScale="90000"/>
          </a:bodyPr>
          <a:lstStyle/>
          <a:p>
            <a:r>
              <a:rPr lang="en-US" b="1" smtClean="0">
                <a:solidFill>
                  <a:srgbClr val="1C3D64"/>
                </a:solidFill>
              </a:rPr>
              <a:t>The Drugs and Magic Remedies (Objectionable Advertisements) Act, 1954 is an Act No. 21 of 1954.</a:t>
            </a:r>
            <a:br>
              <a:rPr lang="en-US" b="1" smtClean="0">
                <a:solidFill>
                  <a:srgbClr val="1C3D64"/>
                </a:solidFill>
              </a:rPr>
            </a:br>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81000" y="228600"/>
            <a:ext cx="8229600" cy="1219200"/>
          </a:xfrm>
          <a:solidFill>
            <a:schemeClr val="accent1">
              <a:lumMod val="75000"/>
              <a:alpha val="47000"/>
            </a:schemeClr>
          </a:solidFill>
        </p:spPr>
        <p:txBody>
          <a:bodyPr>
            <a:normAutofit fontScale="90000"/>
          </a:bodyPr>
          <a:lstStyle/>
          <a:p>
            <a:pPr>
              <a:defRPr/>
            </a:pPr>
            <a:r>
              <a:rPr lang="en-GB" sz="3200" b="1" dirty="0" smtClean="0">
                <a:solidFill>
                  <a:srgbClr val="C00000"/>
                </a:solidFill>
              </a:rPr>
              <a:t>Prohibition of advertisement of drugs for treatment of disease, etc</a:t>
            </a:r>
            <a:r>
              <a:rPr lang="en-US" sz="3200" dirty="0" smtClean="0">
                <a:solidFill>
                  <a:srgbClr val="C00000"/>
                </a:solidFill>
              </a:rPr>
              <a:t/>
            </a:r>
            <a:br>
              <a:rPr lang="en-US" sz="3200" dirty="0" smtClean="0">
                <a:solidFill>
                  <a:srgbClr val="C00000"/>
                </a:solidFill>
              </a:rPr>
            </a:br>
            <a:endParaRPr lang="en-US" sz="3200" dirty="0" smtClean="0">
              <a:solidFill>
                <a:srgbClr val="C000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CED21027-7D5F-4A21-9A5E-32F0F2132E01}" type="slidenum">
              <a:rPr lang="en-US" smtClean="0"/>
              <a:pPr>
                <a:defRPr/>
              </a:pPr>
              <a:t>40</a:t>
            </a:fld>
            <a:endParaRPr lang="en-US"/>
          </a:p>
        </p:txBody>
      </p:sp>
      <p:sp>
        <p:nvSpPr>
          <p:cNvPr id="44035" name="Content Placeholder 2"/>
          <p:cNvSpPr>
            <a:spLocks noGrp="1"/>
          </p:cNvSpPr>
          <p:nvPr>
            <p:ph sz="quarter" idx="1"/>
          </p:nvPr>
        </p:nvSpPr>
        <p:spPr>
          <a:xfrm>
            <a:off x="381000" y="1752600"/>
            <a:ext cx="8229600" cy="4648200"/>
          </a:xfrm>
          <a:solidFill>
            <a:schemeClr val="accent1">
              <a:lumMod val="75000"/>
              <a:alpha val="18000"/>
            </a:schemeClr>
          </a:solidFill>
        </p:spPr>
        <p:txBody>
          <a:bodyPr/>
          <a:lstStyle/>
          <a:p>
            <a:pPr algn="just">
              <a:buFont typeface="Arial" charset="0"/>
              <a:buNone/>
              <a:defRPr/>
            </a:pPr>
            <a:r>
              <a:rPr lang="en-GB" dirty="0" smtClean="0"/>
              <a:t>    </a:t>
            </a:r>
            <a:r>
              <a:rPr lang="en-GB" sz="2800" dirty="0" smtClean="0"/>
              <a:t>No person shall also take part in the publication of any advertisement referring to any drug in terms which suggest or are calculated to lead to the use of that drug for the diagnosis,cure,mitigation,treatment or prevention of any disease, disorder or condition specified in the Schedule annexed to these rule.</a:t>
            </a:r>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alpha val="45000"/>
            </a:schemeClr>
          </a:solidFill>
        </p:spPr>
        <p:txBody>
          <a:bodyPr/>
          <a:lstStyle/>
          <a:p>
            <a:pPr>
              <a:defRPr/>
            </a:pPr>
            <a:r>
              <a:rPr lang="en-GB" sz="3200" b="1" dirty="0" smtClean="0">
                <a:solidFill>
                  <a:srgbClr val="C00000"/>
                </a:solidFill>
              </a:rPr>
              <a:t>The Schedule</a:t>
            </a:r>
            <a:endParaRPr lang="en-US" sz="3200" b="1" dirty="0">
              <a:solidFill>
                <a:srgbClr val="C00000"/>
              </a:solidFill>
            </a:endParaRPr>
          </a:p>
        </p:txBody>
      </p:sp>
      <p:sp>
        <p:nvSpPr>
          <p:cNvPr id="4" name="Footer Placeholder 3"/>
          <p:cNvSpPr>
            <a:spLocks noGrp="1"/>
          </p:cNvSpPr>
          <p:nvPr>
            <p:ph type="ftr" sz="quarter" idx="11"/>
          </p:nvPr>
        </p:nvSpPr>
        <p:spPr/>
        <p:txBody>
          <a:bodyPr/>
          <a:lstStyle/>
          <a:p>
            <a:pPr>
              <a:defRPr/>
            </a:pPr>
            <a:r>
              <a:rPr lang="en-US"/>
              <a:t>www.similima.com</a:t>
            </a:r>
          </a:p>
        </p:txBody>
      </p:sp>
      <p:sp>
        <p:nvSpPr>
          <p:cNvPr id="5" name="Slide Number Placeholder 4"/>
          <p:cNvSpPr>
            <a:spLocks noGrp="1"/>
          </p:cNvSpPr>
          <p:nvPr>
            <p:ph type="sldNum" sz="quarter" idx="12"/>
          </p:nvPr>
        </p:nvSpPr>
        <p:spPr/>
        <p:txBody>
          <a:bodyPr/>
          <a:lstStyle/>
          <a:p>
            <a:pPr>
              <a:defRPr/>
            </a:pPr>
            <a:fld id="{2A7B325D-7610-4C84-96D6-E0454AF1D104}" type="slidenum">
              <a:rPr lang="en-US" smtClean="0"/>
              <a:pPr>
                <a:defRPr/>
              </a:pPr>
              <a:t>41</a:t>
            </a:fld>
            <a:endParaRPr lang="en-US"/>
          </a:p>
        </p:txBody>
      </p:sp>
      <p:sp>
        <p:nvSpPr>
          <p:cNvPr id="3" name="Content Placeholder 2"/>
          <p:cNvSpPr>
            <a:spLocks noGrp="1"/>
          </p:cNvSpPr>
          <p:nvPr>
            <p:ph sz="quarter" idx="1"/>
          </p:nvPr>
        </p:nvSpPr>
        <p:spPr>
          <a:solidFill>
            <a:schemeClr val="tx2">
              <a:lumMod val="75000"/>
              <a:alpha val="15000"/>
            </a:schemeClr>
          </a:solidFill>
        </p:spPr>
        <p:txBody>
          <a:bodyPr/>
          <a:lstStyle/>
          <a:p>
            <a:pPr marL="514350" indent="-514350">
              <a:buFont typeface="+mj-lt"/>
              <a:buAutoNum type="arabicPeriod"/>
              <a:defRPr/>
            </a:pPr>
            <a:r>
              <a:rPr lang="en-GB" dirty="0" smtClean="0"/>
              <a:t>Asthma</a:t>
            </a:r>
          </a:p>
          <a:p>
            <a:pPr marL="514350" indent="-514350">
              <a:buFont typeface="+mj-lt"/>
              <a:buAutoNum type="arabicPeriod"/>
              <a:defRPr/>
            </a:pPr>
            <a:r>
              <a:rPr lang="en-GB" dirty="0" smtClean="0"/>
              <a:t>AIDS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39763"/>
          </a:xfrm>
          <a:solidFill>
            <a:schemeClr val="tx2">
              <a:lumMod val="60000"/>
              <a:lumOff val="40000"/>
              <a:alpha val="39000"/>
            </a:schemeClr>
          </a:solidFill>
        </p:spPr>
        <p:txBody>
          <a:bodyPr>
            <a:normAutofit/>
          </a:bodyPr>
          <a:lstStyle/>
          <a:p>
            <a:pPr>
              <a:defRPr/>
            </a:pPr>
            <a:r>
              <a:rPr lang="en-US" b="1" dirty="0" smtClean="0"/>
              <a:t>Notifications:</a:t>
            </a:r>
            <a:endParaRPr lang="en-US" dirty="0"/>
          </a:p>
        </p:txBody>
      </p:sp>
      <p:sp>
        <p:nvSpPr>
          <p:cNvPr id="4" name="Footer Placeholder 3"/>
          <p:cNvSpPr>
            <a:spLocks noGrp="1"/>
          </p:cNvSpPr>
          <p:nvPr>
            <p:ph type="ftr" sz="quarter" idx="11"/>
          </p:nvPr>
        </p:nvSpPr>
        <p:spPr/>
        <p:txBody>
          <a:bodyPr/>
          <a:lstStyle/>
          <a:p>
            <a:pPr>
              <a:defRPr/>
            </a:pPr>
            <a:r>
              <a:rPr lang="en-US"/>
              <a:t>www.similima.com</a:t>
            </a:r>
          </a:p>
        </p:txBody>
      </p:sp>
      <p:sp>
        <p:nvSpPr>
          <p:cNvPr id="5" name="Slide Number Placeholder 4"/>
          <p:cNvSpPr>
            <a:spLocks noGrp="1"/>
          </p:cNvSpPr>
          <p:nvPr>
            <p:ph type="sldNum" sz="quarter" idx="12"/>
          </p:nvPr>
        </p:nvSpPr>
        <p:spPr/>
        <p:txBody>
          <a:bodyPr/>
          <a:lstStyle/>
          <a:p>
            <a:pPr>
              <a:defRPr/>
            </a:pPr>
            <a:fld id="{4BD40349-7863-4946-884F-92B66BD78437}" type="slidenum">
              <a:rPr lang="en-US" smtClean="0"/>
              <a:pPr>
                <a:defRPr/>
              </a:pPr>
              <a:t>42</a:t>
            </a:fld>
            <a:endParaRPr lang="en-US"/>
          </a:p>
        </p:txBody>
      </p:sp>
      <p:sp>
        <p:nvSpPr>
          <p:cNvPr id="3" name="Content Placeholder 2"/>
          <p:cNvSpPr>
            <a:spLocks noGrp="1"/>
          </p:cNvSpPr>
          <p:nvPr>
            <p:ph sz="quarter" idx="1"/>
          </p:nvPr>
        </p:nvSpPr>
        <p:spPr>
          <a:xfrm>
            <a:off x="228600" y="1600200"/>
            <a:ext cx="8686800" cy="4525963"/>
          </a:xfrm>
          <a:solidFill>
            <a:schemeClr val="accent1">
              <a:lumMod val="40000"/>
              <a:lumOff val="60000"/>
              <a:alpha val="65000"/>
            </a:schemeClr>
          </a:solidFill>
        </p:spPr>
        <p:txBody>
          <a:bodyPr/>
          <a:lstStyle/>
          <a:p>
            <a:pPr marL="514350" indent="-514350">
              <a:buFont typeface="+mj-lt"/>
              <a:buAutoNum type="arabicPeriod"/>
              <a:defRPr/>
            </a:pPr>
            <a:r>
              <a:rPr lang="en-US" b="1" dirty="0" smtClean="0"/>
              <a:t>Permitted class of advertisements relating to drugs                                                                                       (Notification: G.S.R.843)</a:t>
            </a:r>
          </a:p>
          <a:p>
            <a:pPr marL="514350" indent="-514350">
              <a:buFont typeface="+mj-lt"/>
              <a:buAutoNum type="arabicPeriod"/>
              <a:defRPr/>
            </a:pPr>
            <a:r>
              <a:rPr lang="en-US" b="1" dirty="0" smtClean="0"/>
              <a:t>Permitted advertisements of Chemical contraceptives</a:t>
            </a:r>
            <a:endParaRPr lang="en-US" dirty="0" smtClean="0"/>
          </a:p>
          <a:p>
            <a:pPr>
              <a:buFont typeface="Arial" charset="0"/>
              <a:buNone/>
              <a:defRPr/>
            </a:pPr>
            <a:r>
              <a:rPr lang="en-US" b="1" dirty="0" smtClean="0"/>
              <a:t>   (Notification No.G.S.R. 46 (E), dated 30-04-1992)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487363"/>
          </a:xfrm>
        </p:spPr>
        <p:txBody>
          <a:bodyPr>
            <a:normAutofit fontScale="90000"/>
          </a:bodyPr>
          <a:lstStyle/>
          <a:p>
            <a:r>
              <a:rPr lang="en-GB" sz="3200" b="1" smtClean="0">
                <a:solidFill>
                  <a:srgbClr val="FFFF00"/>
                </a:solidFill>
              </a:rPr>
              <a:t>Structure of the act</a:t>
            </a:r>
            <a:endParaRPr lang="en-US" sz="3200" b="1" smtClean="0">
              <a:solidFill>
                <a:srgbClr val="FFFF00"/>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60C130FE-72CD-45F2-85E4-F9545F284229}" type="slidenum">
              <a:rPr lang="en-US" smtClean="0"/>
              <a:pPr>
                <a:defRPr/>
              </a:pPr>
              <a:t>5</a:t>
            </a:fld>
            <a:endParaRPr lang="en-US"/>
          </a:p>
        </p:txBody>
      </p:sp>
      <p:graphicFrame>
        <p:nvGraphicFramePr>
          <p:cNvPr id="5" name="Content Placeholder 4"/>
          <p:cNvGraphicFramePr>
            <a:graphicFrameLocks noGrp="1"/>
          </p:cNvGraphicFramePr>
          <p:nvPr>
            <p:ph sz="quarter" idx="1"/>
          </p:nvPr>
        </p:nvGraphicFramePr>
        <p:xfrm>
          <a:off x="0" y="533400"/>
          <a:ext cx="8229600" cy="6503987"/>
        </p:xfrm>
        <a:graphic>
          <a:graphicData uri="http://schemas.openxmlformats.org/drawingml/2006/table">
            <a:tbl>
              <a:tblPr firstRow="1" bandRow="1">
                <a:tableStyleId>{37CE84F3-28C3-443E-9E96-99CF82512B78}</a:tableStyleId>
              </a:tblPr>
              <a:tblGrid>
                <a:gridCol w="2133600"/>
                <a:gridCol w="6096000"/>
              </a:tblGrid>
              <a:tr h="1098122">
                <a:tc>
                  <a:txBody>
                    <a:bodyPr/>
                    <a:lstStyle/>
                    <a:p>
                      <a:pPr algn="ctr"/>
                      <a:r>
                        <a:rPr lang="en-GB" sz="3200" b="1" dirty="0" smtClean="0"/>
                        <a:t>Section</a:t>
                      </a:r>
                      <a:endParaRPr lang="en-US" sz="3200" b="1" dirty="0"/>
                    </a:p>
                  </a:txBody>
                  <a:tcPr marT="45725" marB="45725"/>
                </a:tc>
                <a:tc>
                  <a:txBody>
                    <a:bodyPr/>
                    <a:lstStyle/>
                    <a:p>
                      <a:pPr algn="ctr"/>
                      <a:r>
                        <a:rPr lang="en-GB" sz="3200" dirty="0" smtClean="0"/>
                        <a:t>Contents</a:t>
                      </a:r>
                      <a:endParaRPr lang="en-US" sz="3200" dirty="0"/>
                    </a:p>
                  </a:txBody>
                  <a:tcPr marT="45725" marB="45725"/>
                </a:tc>
              </a:tr>
              <a:tr h="944975">
                <a:tc>
                  <a:txBody>
                    <a:bodyPr/>
                    <a:lstStyle/>
                    <a:p>
                      <a:pPr algn="ctr"/>
                      <a:r>
                        <a:rPr lang="en-GB" sz="2800" dirty="0" smtClean="0"/>
                        <a:t>1</a:t>
                      </a:r>
                      <a:endParaRPr lang="en-US" sz="2800" dirty="0"/>
                    </a:p>
                  </a:txBody>
                  <a:tcPr marT="45725" marB="45725">
                    <a:solidFill>
                      <a:srgbClr val="0C4476">
                        <a:alpha val="95000"/>
                      </a:srgbClr>
                    </a:solidFill>
                  </a:tcPr>
                </a:tc>
                <a:tc>
                  <a:txBody>
                    <a:bodyPr/>
                    <a:lstStyle/>
                    <a:p>
                      <a:pPr algn="l"/>
                      <a:r>
                        <a:rPr lang="en-GB" sz="2800" dirty="0" smtClean="0"/>
                        <a:t>Short title, extent</a:t>
                      </a:r>
                      <a:r>
                        <a:rPr lang="en-GB" sz="2800" baseline="0" dirty="0" smtClean="0"/>
                        <a:t> &amp; Commencement</a:t>
                      </a:r>
                      <a:endParaRPr lang="en-US" sz="2800" dirty="0"/>
                    </a:p>
                  </a:txBody>
                  <a:tcPr marT="45725" marB="45725">
                    <a:solidFill>
                      <a:srgbClr val="0C4476">
                        <a:alpha val="95000"/>
                      </a:srgbClr>
                    </a:solidFill>
                  </a:tcPr>
                </a:tc>
              </a:tr>
              <a:tr h="703183">
                <a:tc>
                  <a:txBody>
                    <a:bodyPr/>
                    <a:lstStyle/>
                    <a:p>
                      <a:pPr algn="ctr"/>
                      <a:r>
                        <a:rPr lang="en-GB" sz="2800" dirty="0" smtClean="0"/>
                        <a:t>2</a:t>
                      </a:r>
                      <a:endParaRPr lang="en-US" sz="2800" dirty="0"/>
                    </a:p>
                  </a:txBody>
                  <a:tcPr marT="45725" marB="45725">
                    <a:solidFill>
                      <a:srgbClr val="0C4476">
                        <a:alpha val="95000"/>
                      </a:srgbClr>
                    </a:solidFill>
                  </a:tcPr>
                </a:tc>
                <a:tc>
                  <a:txBody>
                    <a:bodyPr/>
                    <a:lstStyle/>
                    <a:p>
                      <a:pPr algn="l"/>
                      <a:r>
                        <a:rPr lang="en-GB" sz="2800" dirty="0" smtClean="0"/>
                        <a:t>Definitions</a:t>
                      </a:r>
                      <a:endParaRPr lang="en-US" sz="2800" dirty="0"/>
                    </a:p>
                  </a:txBody>
                  <a:tcPr marT="45725" marB="45725">
                    <a:solidFill>
                      <a:srgbClr val="0C4476">
                        <a:alpha val="95000"/>
                      </a:srgbClr>
                    </a:solidFill>
                  </a:tcPr>
                </a:tc>
              </a:tr>
              <a:tr h="703183">
                <a:tc>
                  <a:txBody>
                    <a:bodyPr/>
                    <a:lstStyle/>
                    <a:p>
                      <a:pPr algn="ctr"/>
                      <a:r>
                        <a:rPr lang="en-GB" sz="2800" dirty="0" smtClean="0"/>
                        <a:t>3,4,5,6</a:t>
                      </a:r>
                      <a:endParaRPr lang="en-US" sz="2800" dirty="0"/>
                    </a:p>
                  </a:txBody>
                  <a:tcPr marT="45725" marB="45725">
                    <a:solidFill>
                      <a:srgbClr val="0C4476">
                        <a:alpha val="95000"/>
                      </a:srgbClr>
                    </a:solidFill>
                  </a:tcPr>
                </a:tc>
                <a:tc>
                  <a:txBody>
                    <a:bodyPr/>
                    <a:lstStyle/>
                    <a:p>
                      <a:pPr algn="l"/>
                      <a:r>
                        <a:rPr lang="en-GB" sz="2800" dirty="0" smtClean="0"/>
                        <a:t>Prohibitions</a:t>
                      </a:r>
                      <a:endParaRPr lang="en-US" sz="2800" dirty="0"/>
                    </a:p>
                  </a:txBody>
                  <a:tcPr marT="45725" marB="45725">
                    <a:solidFill>
                      <a:srgbClr val="0C4476">
                        <a:alpha val="95000"/>
                      </a:srgbClr>
                    </a:solidFill>
                  </a:tcPr>
                </a:tc>
              </a:tr>
              <a:tr h="703183">
                <a:tc>
                  <a:txBody>
                    <a:bodyPr/>
                    <a:lstStyle/>
                    <a:p>
                      <a:pPr algn="ctr"/>
                      <a:r>
                        <a:rPr lang="en-GB" sz="2800" dirty="0" smtClean="0"/>
                        <a:t>7</a:t>
                      </a:r>
                      <a:endParaRPr lang="en-US" sz="2800" dirty="0"/>
                    </a:p>
                  </a:txBody>
                  <a:tcPr marT="45725" marB="45725">
                    <a:solidFill>
                      <a:srgbClr val="0C4476">
                        <a:alpha val="95000"/>
                      </a:srgbClr>
                    </a:solidFill>
                  </a:tcPr>
                </a:tc>
                <a:tc>
                  <a:txBody>
                    <a:bodyPr/>
                    <a:lstStyle/>
                    <a:p>
                      <a:pPr algn="l"/>
                      <a:r>
                        <a:rPr lang="en-GB" sz="2800" dirty="0" smtClean="0"/>
                        <a:t>Penalty</a:t>
                      </a:r>
                      <a:endParaRPr lang="en-US" sz="2800" dirty="0"/>
                    </a:p>
                  </a:txBody>
                  <a:tcPr marT="45725" marB="45725">
                    <a:solidFill>
                      <a:srgbClr val="0C4476">
                        <a:alpha val="95000"/>
                      </a:srgbClr>
                    </a:solidFill>
                  </a:tcPr>
                </a:tc>
              </a:tr>
              <a:tr h="703183">
                <a:tc>
                  <a:txBody>
                    <a:bodyPr/>
                    <a:lstStyle/>
                    <a:p>
                      <a:pPr algn="ctr"/>
                      <a:r>
                        <a:rPr lang="en-GB" sz="2800" dirty="0" smtClean="0"/>
                        <a:t>8</a:t>
                      </a:r>
                      <a:endParaRPr lang="en-US" sz="2800" dirty="0"/>
                    </a:p>
                  </a:txBody>
                  <a:tcPr marT="45725" marB="45725">
                    <a:solidFill>
                      <a:srgbClr val="0C4476">
                        <a:alpha val="95000"/>
                      </a:srgbClr>
                    </a:solidFill>
                  </a:tcPr>
                </a:tc>
                <a:tc>
                  <a:txBody>
                    <a:bodyPr/>
                    <a:lstStyle/>
                    <a:p>
                      <a:pPr algn="l"/>
                      <a:r>
                        <a:rPr lang="en-GB" sz="2800" dirty="0" smtClean="0"/>
                        <a:t>Power of</a:t>
                      </a:r>
                      <a:r>
                        <a:rPr lang="en-GB" sz="2800" baseline="0" dirty="0" smtClean="0"/>
                        <a:t> entry, search etc</a:t>
                      </a:r>
                      <a:endParaRPr lang="en-US" sz="2800" dirty="0"/>
                    </a:p>
                  </a:txBody>
                  <a:tcPr marT="45725" marB="45725">
                    <a:solidFill>
                      <a:srgbClr val="0C4476">
                        <a:alpha val="95000"/>
                      </a:srgbClr>
                    </a:solidFill>
                  </a:tcPr>
                </a:tc>
              </a:tr>
              <a:tr h="944975">
                <a:tc>
                  <a:txBody>
                    <a:bodyPr/>
                    <a:lstStyle/>
                    <a:p>
                      <a:pPr algn="ctr"/>
                      <a:r>
                        <a:rPr lang="en-GB" sz="2800" dirty="0" smtClean="0"/>
                        <a:t>9</a:t>
                      </a:r>
                    </a:p>
                    <a:p>
                      <a:pPr algn="ctr"/>
                      <a:r>
                        <a:rPr lang="en-GB" sz="2800" dirty="0" smtClean="0"/>
                        <a:t>    9 A</a:t>
                      </a:r>
                      <a:endParaRPr lang="en-US" sz="2800" dirty="0"/>
                    </a:p>
                  </a:txBody>
                  <a:tcPr marT="45725" marB="45725">
                    <a:solidFill>
                      <a:srgbClr val="0C4476">
                        <a:alpha val="95000"/>
                      </a:srgbClr>
                    </a:solidFill>
                  </a:tcPr>
                </a:tc>
                <a:tc>
                  <a:txBody>
                    <a:bodyPr/>
                    <a:lstStyle/>
                    <a:p>
                      <a:pPr algn="l"/>
                      <a:r>
                        <a:rPr lang="en-GB" sz="2800" dirty="0" smtClean="0"/>
                        <a:t>Offences by companies</a:t>
                      </a:r>
                    </a:p>
                    <a:p>
                      <a:pPr algn="l"/>
                      <a:r>
                        <a:rPr lang="en-GB" sz="2800" dirty="0" smtClean="0"/>
                        <a:t>Offences to be cognizable</a:t>
                      </a:r>
                      <a:endParaRPr lang="en-US" sz="2800" dirty="0"/>
                    </a:p>
                  </a:txBody>
                  <a:tcPr marT="45725" marB="45725">
                    <a:solidFill>
                      <a:srgbClr val="0C4476">
                        <a:alpha val="95000"/>
                      </a:srgbClr>
                    </a:solidFill>
                  </a:tcPr>
                </a:tc>
              </a:tr>
              <a:tr h="703183">
                <a:tc>
                  <a:txBody>
                    <a:bodyPr/>
                    <a:lstStyle/>
                    <a:p>
                      <a:pPr algn="ctr"/>
                      <a:r>
                        <a:rPr lang="en-GB" sz="2800" dirty="0" smtClean="0"/>
                        <a:t>10</a:t>
                      </a:r>
                      <a:endParaRPr lang="en-US" sz="2800" dirty="0"/>
                    </a:p>
                  </a:txBody>
                  <a:tcPr marT="45725" marB="45725">
                    <a:solidFill>
                      <a:srgbClr val="0C4476">
                        <a:alpha val="95000"/>
                      </a:srgbClr>
                    </a:solidFill>
                  </a:tcPr>
                </a:tc>
                <a:tc>
                  <a:txBody>
                    <a:bodyPr/>
                    <a:lstStyle/>
                    <a:p>
                      <a:pPr algn="l"/>
                      <a:r>
                        <a:rPr lang="en-GB" sz="2800" dirty="0" smtClean="0"/>
                        <a:t>Jurisdiction to try offences</a:t>
                      </a:r>
                      <a:endParaRPr lang="en-US" sz="2800" dirty="0"/>
                    </a:p>
                  </a:txBody>
                  <a:tcPr marT="45725" marB="45725">
                    <a:solidFill>
                      <a:srgbClr val="0C4476">
                        <a:alpha val="95000"/>
                      </a:srgb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411163"/>
          </a:xfrm>
        </p:spPr>
        <p:txBody>
          <a:bodyPr>
            <a:normAutofit fontScale="90000"/>
          </a:bodyPr>
          <a:lstStyle/>
          <a:p>
            <a:r>
              <a:rPr lang="en-GB" sz="3200" b="1" smtClean="0">
                <a:solidFill>
                  <a:srgbClr val="FFFF00"/>
                </a:solidFill>
              </a:rPr>
              <a:t>Structure of the act</a:t>
            </a:r>
            <a:endParaRPr lang="en-US" sz="3200"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BA58FF21-FEE1-4F08-BC30-AA10F98B5398}" type="slidenum">
              <a:rPr lang="en-US" smtClean="0"/>
              <a:pPr>
                <a:defRPr/>
              </a:pPr>
              <a:t>6</a:t>
            </a:fld>
            <a:endParaRPr lang="en-US"/>
          </a:p>
        </p:txBody>
      </p:sp>
      <p:graphicFrame>
        <p:nvGraphicFramePr>
          <p:cNvPr id="4" name="Content Placeholder 3"/>
          <p:cNvGraphicFramePr>
            <a:graphicFrameLocks noGrp="1"/>
          </p:cNvGraphicFramePr>
          <p:nvPr>
            <p:ph sz="quarter" idx="1"/>
          </p:nvPr>
        </p:nvGraphicFramePr>
        <p:xfrm>
          <a:off x="152400" y="541338"/>
          <a:ext cx="8991600" cy="6316853"/>
        </p:xfrm>
        <a:graphic>
          <a:graphicData uri="http://schemas.openxmlformats.org/drawingml/2006/table">
            <a:tbl>
              <a:tblPr firstRow="1" bandRow="1">
                <a:tableStyleId>{37CE84F3-28C3-443E-9E96-99CF82512B78}</a:tableStyleId>
              </a:tblPr>
              <a:tblGrid>
                <a:gridCol w="4495800"/>
                <a:gridCol w="4495800"/>
              </a:tblGrid>
              <a:tr h="1243081">
                <a:tc>
                  <a:txBody>
                    <a:bodyPr/>
                    <a:lstStyle/>
                    <a:p>
                      <a:pPr algn="ctr"/>
                      <a:r>
                        <a:rPr lang="en-GB" sz="3200" b="1" dirty="0" smtClean="0"/>
                        <a:t>Section</a:t>
                      </a:r>
                      <a:endParaRPr lang="en-US" sz="3200" b="1" dirty="0"/>
                    </a:p>
                  </a:txBody>
                  <a:tcPr marT="45715" marB="45715"/>
                </a:tc>
                <a:tc>
                  <a:txBody>
                    <a:bodyPr/>
                    <a:lstStyle/>
                    <a:p>
                      <a:pPr algn="ctr"/>
                      <a:r>
                        <a:rPr lang="en-GB" sz="3200" dirty="0" smtClean="0"/>
                        <a:t>Contents</a:t>
                      </a:r>
                      <a:endParaRPr lang="en-US" sz="3200" dirty="0"/>
                    </a:p>
                  </a:txBody>
                  <a:tcPr marT="45715" marB="45715"/>
                </a:tc>
              </a:tr>
              <a:tr h="944774">
                <a:tc>
                  <a:txBody>
                    <a:bodyPr/>
                    <a:lstStyle/>
                    <a:p>
                      <a:pPr algn="ctr"/>
                      <a:r>
                        <a:rPr lang="en-GB" sz="2800" dirty="0" smtClean="0"/>
                        <a:t>11</a:t>
                      </a:r>
                    </a:p>
                    <a:p>
                      <a:pPr algn="ctr"/>
                      <a:endParaRPr lang="en-US" sz="2800" dirty="0"/>
                    </a:p>
                  </a:txBody>
                  <a:tcPr marT="45715" marB="45715">
                    <a:solidFill>
                      <a:srgbClr val="0C4476">
                        <a:alpha val="98000"/>
                      </a:srgbClr>
                    </a:solidFill>
                  </a:tcPr>
                </a:tc>
                <a:tc>
                  <a:txBody>
                    <a:bodyPr/>
                    <a:lstStyle/>
                    <a:p>
                      <a:r>
                        <a:rPr lang="en-GB" sz="2800" dirty="0" smtClean="0"/>
                        <a:t>Officers</a:t>
                      </a:r>
                      <a:r>
                        <a:rPr lang="en-GB" sz="2800" baseline="0" dirty="0" smtClean="0"/>
                        <a:t> to be deemed to be public servants</a:t>
                      </a:r>
                      <a:endParaRPr lang="en-US" sz="2800" dirty="0"/>
                    </a:p>
                  </a:txBody>
                  <a:tcPr marT="45715" marB="45715">
                    <a:solidFill>
                      <a:srgbClr val="0C4476">
                        <a:alpha val="98000"/>
                      </a:srgbClr>
                    </a:solidFill>
                  </a:tcPr>
                </a:tc>
              </a:tr>
              <a:tr h="796008">
                <a:tc>
                  <a:txBody>
                    <a:bodyPr/>
                    <a:lstStyle/>
                    <a:p>
                      <a:pPr algn="ctr"/>
                      <a:r>
                        <a:rPr lang="en-GB" sz="2800" dirty="0" smtClean="0"/>
                        <a:t>12</a:t>
                      </a:r>
                      <a:endParaRPr lang="en-US" sz="2800" dirty="0"/>
                    </a:p>
                  </a:txBody>
                  <a:tcPr marT="45715" marB="45715">
                    <a:solidFill>
                      <a:srgbClr val="0C4476">
                        <a:alpha val="98000"/>
                      </a:srgbClr>
                    </a:solidFill>
                  </a:tcPr>
                </a:tc>
                <a:tc>
                  <a:txBody>
                    <a:bodyPr/>
                    <a:lstStyle/>
                    <a:p>
                      <a:r>
                        <a:rPr lang="en-GB" sz="2800" dirty="0" smtClean="0"/>
                        <a:t>Indemnity</a:t>
                      </a:r>
                      <a:endParaRPr lang="en-US" sz="2800" dirty="0"/>
                    </a:p>
                  </a:txBody>
                  <a:tcPr marT="45715" marB="45715">
                    <a:solidFill>
                      <a:srgbClr val="0C4476">
                        <a:alpha val="98000"/>
                      </a:srgbClr>
                    </a:solidFill>
                  </a:tcPr>
                </a:tc>
              </a:tr>
              <a:tr h="796008">
                <a:tc>
                  <a:txBody>
                    <a:bodyPr/>
                    <a:lstStyle/>
                    <a:p>
                      <a:pPr algn="ctr"/>
                      <a:r>
                        <a:rPr lang="en-GB" sz="2800" dirty="0" smtClean="0"/>
                        <a:t>13</a:t>
                      </a:r>
                      <a:endParaRPr lang="en-US" sz="2800" dirty="0"/>
                    </a:p>
                  </a:txBody>
                  <a:tcPr marT="45715" marB="45715">
                    <a:solidFill>
                      <a:srgbClr val="0C4476">
                        <a:alpha val="98000"/>
                      </a:srgbClr>
                    </a:solidFill>
                  </a:tcPr>
                </a:tc>
                <a:tc>
                  <a:txBody>
                    <a:bodyPr/>
                    <a:lstStyle/>
                    <a:p>
                      <a:r>
                        <a:rPr lang="en-GB" sz="2800" dirty="0" smtClean="0"/>
                        <a:t>Other</a:t>
                      </a:r>
                      <a:r>
                        <a:rPr lang="en-GB" sz="2800" baseline="0" dirty="0" smtClean="0"/>
                        <a:t> laws not affected</a:t>
                      </a:r>
                      <a:endParaRPr lang="en-US" sz="2800" dirty="0"/>
                    </a:p>
                  </a:txBody>
                  <a:tcPr marT="45715" marB="45715">
                    <a:solidFill>
                      <a:srgbClr val="0C4476">
                        <a:alpha val="98000"/>
                      </a:srgbClr>
                    </a:solidFill>
                  </a:tcPr>
                </a:tc>
              </a:tr>
              <a:tr h="796008">
                <a:tc>
                  <a:txBody>
                    <a:bodyPr/>
                    <a:lstStyle/>
                    <a:p>
                      <a:pPr algn="ctr"/>
                      <a:r>
                        <a:rPr lang="en-GB" sz="2800" dirty="0" smtClean="0"/>
                        <a:t>14</a:t>
                      </a:r>
                      <a:endParaRPr lang="en-US" sz="2800" dirty="0"/>
                    </a:p>
                  </a:txBody>
                  <a:tcPr marT="45715" marB="45715">
                    <a:solidFill>
                      <a:srgbClr val="0C4476">
                        <a:alpha val="98000"/>
                      </a:srgbClr>
                    </a:solidFill>
                  </a:tcPr>
                </a:tc>
                <a:tc>
                  <a:txBody>
                    <a:bodyPr/>
                    <a:lstStyle/>
                    <a:p>
                      <a:r>
                        <a:rPr lang="en-GB" sz="2800" dirty="0" smtClean="0"/>
                        <a:t>Savings</a:t>
                      </a:r>
                      <a:endParaRPr lang="en-US" sz="2800" dirty="0"/>
                    </a:p>
                  </a:txBody>
                  <a:tcPr marT="45715" marB="45715">
                    <a:solidFill>
                      <a:srgbClr val="0C4476">
                        <a:alpha val="98000"/>
                      </a:srgbClr>
                    </a:solidFill>
                  </a:tcPr>
                </a:tc>
              </a:tr>
              <a:tr h="944774">
                <a:tc>
                  <a:txBody>
                    <a:bodyPr/>
                    <a:lstStyle/>
                    <a:p>
                      <a:pPr algn="ctr"/>
                      <a:r>
                        <a:rPr lang="en-GB" sz="2800" dirty="0" smtClean="0"/>
                        <a:t>15</a:t>
                      </a:r>
                      <a:endParaRPr lang="en-US" sz="2800" dirty="0"/>
                    </a:p>
                  </a:txBody>
                  <a:tcPr marT="45715" marB="45715">
                    <a:solidFill>
                      <a:srgbClr val="0C4476">
                        <a:alpha val="98000"/>
                      </a:srgbClr>
                    </a:solidFill>
                  </a:tcPr>
                </a:tc>
                <a:tc>
                  <a:txBody>
                    <a:bodyPr/>
                    <a:lstStyle/>
                    <a:p>
                      <a:r>
                        <a:rPr lang="en-GB" sz="2800" dirty="0" smtClean="0"/>
                        <a:t>Power to exempt from application of act</a:t>
                      </a:r>
                      <a:endParaRPr lang="en-US" sz="2800" dirty="0"/>
                    </a:p>
                  </a:txBody>
                  <a:tcPr marT="45715" marB="45715">
                    <a:solidFill>
                      <a:srgbClr val="0C4476">
                        <a:alpha val="98000"/>
                      </a:srgbClr>
                    </a:solidFill>
                  </a:tcPr>
                </a:tc>
              </a:tr>
              <a:tr h="796008">
                <a:tc>
                  <a:txBody>
                    <a:bodyPr/>
                    <a:lstStyle/>
                    <a:p>
                      <a:pPr algn="ctr"/>
                      <a:r>
                        <a:rPr lang="en-GB" sz="2800" dirty="0" smtClean="0"/>
                        <a:t>16</a:t>
                      </a:r>
                      <a:endParaRPr lang="en-US" sz="2800" dirty="0"/>
                    </a:p>
                  </a:txBody>
                  <a:tcPr marT="45715" marB="45715">
                    <a:solidFill>
                      <a:srgbClr val="0C4476">
                        <a:alpha val="98000"/>
                      </a:srgbClr>
                    </a:solidFill>
                  </a:tcPr>
                </a:tc>
                <a:tc>
                  <a:txBody>
                    <a:bodyPr/>
                    <a:lstStyle/>
                    <a:p>
                      <a:r>
                        <a:rPr lang="en-GB" sz="2800" dirty="0" smtClean="0"/>
                        <a:t>Power to  make rules</a:t>
                      </a:r>
                      <a:endParaRPr lang="en-US" sz="2800" dirty="0"/>
                    </a:p>
                  </a:txBody>
                  <a:tcPr marT="45715" marB="45715">
                    <a:solidFill>
                      <a:srgbClr val="0C4476">
                        <a:alpha val="98000"/>
                      </a:srgb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533400" y="304800"/>
            <a:ext cx="8382000" cy="2057400"/>
          </a:xfrm>
        </p:spPr>
        <p:txBody>
          <a:bodyPr>
            <a:normAutofit fontScale="90000"/>
          </a:bodyPr>
          <a:lstStyle/>
          <a:p>
            <a:r>
              <a:rPr lang="en-US" sz="3200" b="1" smtClean="0">
                <a:solidFill>
                  <a:schemeClr val="tx2"/>
                </a:solidFill>
              </a:rPr>
              <a:t/>
            </a:r>
            <a:br>
              <a:rPr lang="en-US" sz="3200" b="1" smtClean="0">
                <a:solidFill>
                  <a:schemeClr val="tx2"/>
                </a:solidFill>
              </a:rPr>
            </a:br>
            <a:r>
              <a:rPr lang="en-US" sz="3200" b="1" smtClean="0">
                <a:solidFill>
                  <a:schemeClr val="tx2"/>
                </a:solidFill>
              </a:rPr>
              <a:t>The Drugs and Magic Remedies (Objectionable Advertisements) Act, 1954 is an Act No. 21 of 1954</a:t>
            </a:r>
            <a:br>
              <a:rPr lang="en-US" sz="3200" b="1" smtClean="0">
                <a:solidFill>
                  <a:schemeClr val="tx2"/>
                </a:solidFill>
              </a:rPr>
            </a:br>
            <a:r>
              <a:rPr lang="en-US" sz="3200" b="1" smtClean="0">
                <a:solidFill>
                  <a:schemeClr val="tx2"/>
                </a:solidFill>
              </a:rPr>
              <a:t>(Section 1)</a:t>
            </a:r>
            <a:r>
              <a:rPr lang="en-US" sz="3200" smtClean="0">
                <a:solidFill>
                  <a:schemeClr val="tx2"/>
                </a:solidFill>
              </a:rPr>
              <a:t/>
            </a:r>
            <a:br>
              <a:rPr lang="en-US" sz="3200" smtClean="0">
                <a:solidFill>
                  <a:schemeClr val="tx2"/>
                </a:solidFill>
              </a:rPr>
            </a:br>
            <a:endParaRPr lang="en-US" sz="3200" smtClean="0">
              <a:solidFill>
                <a:srgbClr val="898989"/>
              </a:solidFill>
            </a:endParaRPr>
          </a:p>
        </p:txBody>
      </p:sp>
      <p:sp>
        <p:nvSpPr>
          <p:cNvPr id="2" name="Footer Placeholder 1"/>
          <p:cNvSpPr>
            <a:spLocks noGrp="1"/>
          </p:cNvSpPr>
          <p:nvPr>
            <p:ph type="ftr" sz="quarter" idx="11"/>
          </p:nvPr>
        </p:nvSpPr>
        <p:spPr/>
        <p:txBody>
          <a:bodyPr/>
          <a:lstStyle/>
          <a:p>
            <a:pPr>
              <a:defRPr/>
            </a:pPr>
            <a:r>
              <a:rPr lang="en-US"/>
              <a:t>www.similima.com</a:t>
            </a:r>
          </a:p>
        </p:txBody>
      </p:sp>
      <p:sp>
        <p:nvSpPr>
          <p:cNvPr id="3" name="Slide Number Placeholder 2"/>
          <p:cNvSpPr>
            <a:spLocks noGrp="1"/>
          </p:cNvSpPr>
          <p:nvPr>
            <p:ph type="sldNum" sz="quarter" idx="12"/>
          </p:nvPr>
        </p:nvSpPr>
        <p:spPr/>
        <p:txBody>
          <a:bodyPr/>
          <a:lstStyle/>
          <a:p>
            <a:pPr>
              <a:defRPr/>
            </a:pPr>
            <a:fld id="{72CF6442-0AD4-4BF4-8EE8-3A1F9989ED97}" type="slidenum">
              <a:rPr lang="en-US" smtClean="0"/>
              <a:pPr>
                <a:defRPr/>
              </a:pPr>
              <a:t>7</a:t>
            </a:fld>
            <a:endParaRPr lang="en-US"/>
          </a:p>
        </p:txBody>
      </p:sp>
      <p:sp>
        <p:nvSpPr>
          <p:cNvPr id="12291" name="Rectangle 3"/>
          <p:cNvSpPr>
            <a:spLocks noGrp="1"/>
          </p:cNvSpPr>
          <p:nvPr>
            <p:ph sz="quarter" idx="1"/>
          </p:nvPr>
        </p:nvSpPr>
        <p:spPr>
          <a:xfrm>
            <a:off x="685800" y="2362200"/>
            <a:ext cx="8229600" cy="4297363"/>
          </a:xfrm>
        </p:spPr>
        <p:txBody>
          <a:bodyPr/>
          <a:lstStyle/>
          <a:p>
            <a:pPr>
              <a:buFont typeface="Arial" charset="0"/>
              <a:buNone/>
            </a:pPr>
            <a:r>
              <a:rPr lang="en-US" smtClean="0"/>
              <a:t>It extends to the whole of India, except the state of Jammu &amp; Kashmir.</a:t>
            </a:r>
          </a:p>
          <a:p>
            <a:pPr>
              <a:buFont typeface="Arial" charset="0"/>
              <a:buNone/>
            </a:pPr>
            <a:endParaRPr lang="en-US" smtClean="0"/>
          </a:p>
          <a:p>
            <a:pPr>
              <a:buFont typeface="Arial" charset="0"/>
              <a:buNone/>
            </a:pPr>
            <a:r>
              <a:rPr lang="en-US" smtClean="0"/>
              <a:t>It  came into force by  Gazette notification on 1</a:t>
            </a:r>
            <a:r>
              <a:rPr lang="en-US" baseline="30000" smtClean="0"/>
              <a:t>st</a:t>
            </a:r>
            <a:r>
              <a:rPr lang="en-US" smtClean="0"/>
              <a:t> April, 1955.</a:t>
            </a:r>
          </a:p>
        </p:txBody>
      </p:sp>
      <p:sp>
        <p:nvSpPr>
          <p:cNvPr id="12292" name="Text Box 4"/>
          <p:cNvSpPr txBox="1">
            <a:spLocks noChangeArrowheads="1"/>
          </p:cNvSpPr>
          <p:nvPr/>
        </p:nvSpPr>
        <p:spPr bwMode="auto">
          <a:xfrm>
            <a:off x="2819400" y="1219200"/>
            <a:ext cx="30480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563563"/>
          </a:xfrm>
        </p:spPr>
        <p:txBody>
          <a:bodyPr>
            <a:normAutofit fontScale="90000"/>
          </a:bodyPr>
          <a:lstStyle/>
          <a:p>
            <a:pPr eaLnBrk="1" hangingPunct="1"/>
            <a:r>
              <a:rPr lang="en-US" b="1" smtClean="0"/>
              <a:t>Definitions</a:t>
            </a:r>
            <a:endParaRPr lang="en-US" sz="3200"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4" name="Slide Number Placeholder 3"/>
          <p:cNvSpPr>
            <a:spLocks noGrp="1"/>
          </p:cNvSpPr>
          <p:nvPr>
            <p:ph type="sldNum" sz="quarter" idx="12"/>
          </p:nvPr>
        </p:nvSpPr>
        <p:spPr/>
        <p:txBody>
          <a:bodyPr/>
          <a:lstStyle/>
          <a:p>
            <a:pPr>
              <a:defRPr/>
            </a:pPr>
            <a:fld id="{1C1D60DC-6AE8-4FAA-9172-67B0DE211361}" type="slidenum">
              <a:rPr lang="en-US" smtClean="0"/>
              <a:pPr>
                <a:defRPr/>
              </a:pPr>
              <a:t>8</a:t>
            </a:fld>
            <a:endParaRPr lang="en-US"/>
          </a:p>
        </p:txBody>
      </p:sp>
      <p:sp>
        <p:nvSpPr>
          <p:cNvPr id="3" name="Content Placeholder 2"/>
          <p:cNvSpPr>
            <a:spLocks noGrp="1"/>
          </p:cNvSpPr>
          <p:nvPr>
            <p:ph sz="quarter" idx="1"/>
          </p:nvPr>
        </p:nvSpPr>
        <p:spPr>
          <a:xfrm>
            <a:off x="457200" y="1066800"/>
            <a:ext cx="8229600" cy="5257800"/>
          </a:xfrm>
        </p:spPr>
        <p:txBody>
          <a:bodyPr/>
          <a:lstStyle/>
          <a:p>
            <a:pPr eaLnBrk="1" hangingPunct="1">
              <a:buFont typeface="Arial" charset="0"/>
              <a:buNone/>
            </a:pPr>
            <a:r>
              <a:rPr lang="en-US" b="1" smtClean="0"/>
              <a:t>‘drug’ includes – </a:t>
            </a:r>
            <a:endParaRPr lang="en-US" smtClean="0"/>
          </a:p>
          <a:p>
            <a:pPr eaLnBrk="1" hangingPunct="1">
              <a:buFont typeface="Arial" charset="0"/>
              <a:buNone/>
            </a:pPr>
            <a:r>
              <a:rPr lang="en-US" smtClean="0"/>
              <a:t> (¡)   A medicine for the internal or external use of human beings or animals; </a:t>
            </a:r>
          </a:p>
          <a:p>
            <a:pPr eaLnBrk="1" hangingPunct="1">
              <a:buFont typeface="Arial" charset="0"/>
              <a:buNone/>
            </a:pPr>
            <a:endParaRPr lang="en-US" smtClean="0"/>
          </a:p>
          <a:p>
            <a:pPr eaLnBrk="1" hangingPunct="1">
              <a:buFont typeface="Arial" charset="0"/>
              <a:buNone/>
            </a:pPr>
            <a:r>
              <a:rPr lang="en-US" smtClean="0"/>
              <a:t>(¡ ¡) Any substance intended to be used for or in the diagnostic, cure, mitigation , treatment or prevention of disease in human beings or animals;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92162"/>
          </a:xfrm>
        </p:spPr>
        <p:txBody>
          <a:bodyPr/>
          <a:lstStyle/>
          <a:p>
            <a:pPr eaLnBrk="1" hangingPunct="1"/>
            <a:r>
              <a:rPr lang="en-US" b="1" smtClean="0"/>
              <a:t>Definitions</a:t>
            </a:r>
            <a:endParaRPr lang="en-US" smtClean="0"/>
          </a:p>
        </p:txBody>
      </p:sp>
      <p:sp>
        <p:nvSpPr>
          <p:cNvPr id="2" name="Footer Placeholder 1"/>
          <p:cNvSpPr>
            <a:spLocks noGrp="1"/>
          </p:cNvSpPr>
          <p:nvPr>
            <p:ph type="ftr" sz="quarter" idx="11"/>
          </p:nvPr>
        </p:nvSpPr>
        <p:spPr/>
        <p:txBody>
          <a:bodyPr/>
          <a:lstStyle/>
          <a:p>
            <a:pPr>
              <a:defRPr/>
            </a:pPr>
            <a:r>
              <a:rPr lang="en-US"/>
              <a:t>www.similima.com</a:t>
            </a:r>
          </a:p>
        </p:txBody>
      </p:sp>
      <p:sp>
        <p:nvSpPr>
          <p:cNvPr id="4" name="Slide Number Placeholder 3"/>
          <p:cNvSpPr>
            <a:spLocks noGrp="1"/>
          </p:cNvSpPr>
          <p:nvPr>
            <p:ph type="sldNum" sz="quarter" idx="12"/>
          </p:nvPr>
        </p:nvSpPr>
        <p:spPr/>
        <p:txBody>
          <a:bodyPr/>
          <a:lstStyle/>
          <a:p>
            <a:pPr>
              <a:defRPr/>
            </a:pPr>
            <a:fld id="{078B0B33-FF97-44E2-9239-77F1BDE077FD}" type="slidenum">
              <a:rPr lang="en-US" smtClean="0"/>
              <a:pPr>
                <a:defRPr/>
              </a:pPr>
              <a:t>9</a:t>
            </a:fld>
            <a:endParaRPr lang="en-US"/>
          </a:p>
        </p:txBody>
      </p:sp>
      <p:sp>
        <p:nvSpPr>
          <p:cNvPr id="3" name="Content Placeholder 2"/>
          <p:cNvSpPr>
            <a:spLocks noGrp="1"/>
          </p:cNvSpPr>
          <p:nvPr>
            <p:ph sz="quarter" idx="1"/>
          </p:nvPr>
        </p:nvSpPr>
        <p:spPr>
          <a:xfrm>
            <a:off x="457200" y="1371600"/>
            <a:ext cx="8229600" cy="4953000"/>
          </a:xfrm>
        </p:spPr>
        <p:txBody>
          <a:bodyPr/>
          <a:lstStyle/>
          <a:p>
            <a:pPr eaLnBrk="1" hangingPunct="1">
              <a:buFont typeface="Arial" charset="0"/>
              <a:buNone/>
            </a:pPr>
            <a:r>
              <a:rPr lang="en-US" b="1" smtClean="0"/>
              <a:t>‘drug’ includes – </a:t>
            </a:r>
            <a:endParaRPr lang="en-US" smtClean="0"/>
          </a:p>
          <a:p>
            <a:pPr eaLnBrk="1" hangingPunct="1">
              <a:buFont typeface="Arial" charset="0"/>
              <a:buNone/>
            </a:pPr>
            <a:r>
              <a:rPr lang="en-US" smtClean="0"/>
              <a:t>(¡¡¡) Any article, other than food, intended to affect or influence in any way the structure or any organic function of the body of human beings or animals; </a:t>
            </a:r>
          </a:p>
          <a:p>
            <a:pPr eaLnBrk="1" hangingPunct="1">
              <a:buFont typeface="Arial" charset="0"/>
              <a:buNone/>
            </a:pP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2368</Words>
  <Application>Microsoft Office PowerPoint</Application>
  <PresentationFormat>On-screen Show (4:3)</PresentationFormat>
  <Paragraphs>306</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Civic</vt:lpstr>
      <vt:lpstr>The Drugs and Magic Remedies (Objectionable Advertisements) Act 1954 &amp; Rules, 1955.</vt:lpstr>
      <vt:lpstr>Slide 2</vt:lpstr>
      <vt:lpstr>Act &amp; Rule</vt:lpstr>
      <vt:lpstr>The Drugs and Magic Remedies (Objectionable Advertisements) Act, 1954 is an Act No. 21 of 1954. </vt:lpstr>
      <vt:lpstr>Structure of the act</vt:lpstr>
      <vt:lpstr>Structure of the act</vt:lpstr>
      <vt:lpstr> The Drugs and Magic Remedies (Objectionable Advertisements) Act, 1954 is an Act No. 21 of 1954 (Section 1) </vt:lpstr>
      <vt:lpstr>Definitions</vt:lpstr>
      <vt:lpstr>Definitions</vt:lpstr>
      <vt:lpstr>Definitions- D &amp; C act</vt:lpstr>
      <vt:lpstr>Definitions- D &amp; C act</vt:lpstr>
      <vt:lpstr>Definitions</vt:lpstr>
      <vt:lpstr>Definitions</vt:lpstr>
      <vt:lpstr>Definitions</vt:lpstr>
      <vt:lpstr> PROHIBITIONS -Section 3</vt:lpstr>
      <vt:lpstr> PROHIBITIONS -Section 3</vt:lpstr>
      <vt:lpstr>Provided that no such rules shall be made except – </vt:lpstr>
      <vt:lpstr>Prohibition of misleading advertisements relating to drugs </vt:lpstr>
      <vt:lpstr>Slide 19</vt:lpstr>
      <vt:lpstr> Prohibition of advertisement of magic remedies for treatment of certain diseases and disorders  </vt:lpstr>
      <vt:lpstr>Slide 21</vt:lpstr>
      <vt:lpstr>Prohibition of import into, and export from India of certain advertisements (section – 6)</vt:lpstr>
      <vt:lpstr>Penalty (section 7) </vt:lpstr>
      <vt:lpstr>Powers of entry, search etc</vt:lpstr>
      <vt:lpstr>Powers of entry, search etc</vt:lpstr>
      <vt:lpstr>Offences by companies </vt:lpstr>
      <vt:lpstr>Jurisdiction to try offences</vt:lpstr>
      <vt:lpstr>Savings – Nothing in this Act shall apply to : </vt:lpstr>
      <vt:lpstr>Savings – Nothing in this Act shall apply to :</vt:lpstr>
      <vt:lpstr>Power to exempt from application of Act</vt:lpstr>
      <vt:lpstr>Power to make rules</vt:lpstr>
      <vt:lpstr>Power to make rules</vt:lpstr>
      <vt:lpstr>DISEASES  WHICH ARE CLAIMED TO BE INCURABLE</vt:lpstr>
      <vt:lpstr>The Drugs and Magic Remedies (Objectionable Advertisements) Rules, 1955.  Notification No.S.R.O.512,dt.26-02-1955</vt:lpstr>
      <vt:lpstr>Structure of the rule</vt:lpstr>
      <vt:lpstr>Scrutiny of misleading  advertisements  relating to drugs</vt:lpstr>
      <vt:lpstr>Scrutiny of misleading   advertisements  relating to drugs</vt:lpstr>
      <vt:lpstr>Procedure to be followed in prohibiting import into &amp; export from, India of certain advertisements </vt:lpstr>
      <vt:lpstr>Manner in which advertisements may be sent confidentially </vt:lpstr>
      <vt:lpstr>Prohibition of advertisement of drugs for treatment of disease, etc </vt:lpstr>
      <vt:lpstr>The Schedule</vt:lpstr>
      <vt:lpstr>Notifications: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Drugs and Magic Remedies (Objectionable Advertisements) Act 1954 &amp; Rules, 1955.</dc:title>
  <dc:creator>New</dc:creator>
  <cp:lastModifiedBy>New</cp:lastModifiedBy>
  <cp:revision>3</cp:revision>
  <dcterms:created xsi:type="dcterms:W3CDTF">2019-10-30T05:41:52Z</dcterms:created>
  <dcterms:modified xsi:type="dcterms:W3CDTF">2019-10-30T05:42:32Z</dcterms:modified>
</cp:coreProperties>
</file>